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89" r:id="rId3"/>
    <p:sldId id="290" r:id="rId4"/>
    <p:sldId id="270" r:id="rId5"/>
    <p:sldId id="259" r:id="rId6"/>
    <p:sldId id="286" r:id="rId7"/>
    <p:sldId id="287" r:id="rId8"/>
    <p:sldId id="288" r:id="rId9"/>
    <p:sldId id="280" r:id="rId10"/>
    <p:sldId id="281" r:id="rId11"/>
    <p:sldId id="284" r:id="rId12"/>
    <p:sldId id="285" r:id="rId13"/>
    <p:sldId id="282" r:id="rId14"/>
    <p:sldId id="283" r:id="rId15"/>
    <p:sldId id="273" r:id="rId16"/>
    <p:sldId id="266" r:id="rId17"/>
  </p:sldIdLst>
  <p:sldSz cx="9144000" cy="6858000" type="screen4x3"/>
  <p:notesSz cx="9874250" cy="6858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Standard inndeling" id="{F81B27F7-A3B9-4F87-9F36-5F7330F248CB}">
          <p14:sldIdLst>
            <p14:sldId id="256"/>
            <p14:sldId id="257"/>
            <p14:sldId id="267"/>
            <p14:sldId id="270"/>
            <p14:sldId id="259"/>
            <p14:sldId id="271"/>
            <p14:sldId id="262"/>
            <p14:sldId id="279"/>
            <p14:sldId id="260"/>
            <p14:sldId id="274"/>
            <p14:sldId id="275"/>
            <p14:sldId id="268"/>
            <p14:sldId id="263"/>
            <p14:sldId id="273"/>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5" autoAdjust="0"/>
    <p:restoredTop sz="86370" autoAdjust="0"/>
  </p:normalViewPr>
  <p:slideViewPr>
    <p:cSldViewPr>
      <p:cViewPr>
        <p:scale>
          <a:sx n="100" d="100"/>
          <a:sy n="100" d="100"/>
        </p:scale>
        <p:origin x="-7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37" d="100"/>
        <a:sy n="137"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1"/>
            <a:ext cx="4278842" cy="342900"/>
          </a:xfrm>
          <a:prstGeom prst="rect">
            <a:avLst/>
          </a:prstGeom>
        </p:spPr>
        <p:txBody>
          <a:bodyPr vert="horz" lIns="91440" tIns="45720" rIns="91440" bIns="45720" rtlCol="0"/>
          <a:lstStyle>
            <a:lvl1pPr algn="l">
              <a:defRPr sz="1200"/>
            </a:lvl1pPr>
          </a:lstStyle>
          <a:p>
            <a:endParaRPr lang="nb-NO" dirty="0"/>
          </a:p>
        </p:txBody>
      </p:sp>
      <p:sp>
        <p:nvSpPr>
          <p:cNvPr id="3" name="Plassholder for dato 2"/>
          <p:cNvSpPr>
            <a:spLocks noGrp="1"/>
          </p:cNvSpPr>
          <p:nvPr>
            <p:ph type="dt" sz="quarter" idx="1"/>
          </p:nvPr>
        </p:nvSpPr>
        <p:spPr>
          <a:xfrm>
            <a:off x="5593123" y="1"/>
            <a:ext cx="4278842" cy="342900"/>
          </a:xfrm>
          <a:prstGeom prst="rect">
            <a:avLst/>
          </a:prstGeom>
        </p:spPr>
        <p:txBody>
          <a:bodyPr vert="horz" lIns="91440" tIns="45720" rIns="91440" bIns="45720" rtlCol="0"/>
          <a:lstStyle>
            <a:lvl1pPr algn="r">
              <a:defRPr sz="1200"/>
            </a:lvl1pPr>
          </a:lstStyle>
          <a:p>
            <a:fld id="{A0EC9E52-0F36-7046-8B61-94758B3BAFF6}" type="datetimeFigureOut">
              <a:rPr lang="nb-NO" smtClean="0"/>
              <a:pPr/>
              <a:t>11.02.2015</a:t>
            </a:fld>
            <a:endParaRPr lang="nb-NO" dirty="0"/>
          </a:p>
        </p:txBody>
      </p:sp>
      <p:sp>
        <p:nvSpPr>
          <p:cNvPr id="4" name="Plassholder for bunntekst 3"/>
          <p:cNvSpPr>
            <a:spLocks noGrp="1"/>
          </p:cNvSpPr>
          <p:nvPr>
            <p:ph type="ftr" sz="quarter" idx="2"/>
          </p:nvPr>
        </p:nvSpPr>
        <p:spPr>
          <a:xfrm>
            <a:off x="0" y="6513998"/>
            <a:ext cx="4278842" cy="342900"/>
          </a:xfrm>
          <a:prstGeom prst="rect">
            <a:avLst/>
          </a:prstGeom>
        </p:spPr>
        <p:txBody>
          <a:bodyPr vert="horz" lIns="91440" tIns="45720" rIns="91440" bIns="45720" rtlCol="0" anchor="b"/>
          <a:lstStyle>
            <a:lvl1pPr algn="l">
              <a:defRPr sz="1200"/>
            </a:lvl1pPr>
          </a:lstStyle>
          <a:p>
            <a:endParaRPr lang="nb-NO" dirty="0"/>
          </a:p>
        </p:txBody>
      </p:sp>
      <p:sp>
        <p:nvSpPr>
          <p:cNvPr id="5" name="Plassholder for lysbildenummer 4"/>
          <p:cNvSpPr>
            <a:spLocks noGrp="1"/>
          </p:cNvSpPr>
          <p:nvPr>
            <p:ph type="sldNum" sz="quarter" idx="3"/>
          </p:nvPr>
        </p:nvSpPr>
        <p:spPr>
          <a:xfrm>
            <a:off x="5593123" y="6513998"/>
            <a:ext cx="4278842" cy="342900"/>
          </a:xfrm>
          <a:prstGeom prst="rect">
            <a:avLst/>
          </a:prstGeom>
        </p:spPr>
        <p:txBody>
          <a:bodyPr vert="horz" lIns="91440" tIns="45720" rIns="91440" bIns="45720" rtlCol="0" anchor="b"/>
          <a:lstStyle>
            <a:lvl1pPr algn="r">
              <a:defRPr sz="1200"/>
            </a:lvl1pPr>
          </a:lstStyle>
          <a:p>
            <a:fld id="{65DDE155-D151-6141-B004-F4528EA1A795}" type="slidenum">
              <a:rPr lang="nb-NO" smtClean="0"/>
              <a:pPr/>
              <a:t>‹#›</a:t>
            </a:fld>
            <a:endParaRPr lang="nb-NO" dirty="0"/>
          </a:p>
        </p:txBody>
      </p:sp>
    </p:spTree>
    <p:extLst>
      <p:ext uri="{BB962C8B-B14F-4D97-AF65-F5344CB8AC3E}">
        <p14:creationId xmlns="" xmlns:p14="http://schemas.microsoft.com/office/powerpoint/2010/main" val="1308071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1"/>
            <a:ext cx="4278842" cy="342900"/>
          </a:xfrm>
          <a:prstGeom prst="rect">
            <a:avLst/>
          </a:prstGeom>
        </p:spPr>
        <p:txBody>
          <a:bodyPr vert="horz" lIns="91440" tIns="45720" rIns="91440" bIns="45720" rtlCol="0"/>
          <a:lstStyle>
            <a:lvl1pPr algn="l">
              <a:defRPr sz="1200"/>
            </a:lvl1pPr>
          </a:lstStyle>
          <a:p>
            <a:endParaRPr lang="nb-NO" dirty="0"/>
          </a:p>
        </p:txBody>
      </p:sp>
      <p:sp>
        <p:nvSpPr>
          <p:cNvPr id="3" name="Plassholder for dato 2"/>
          <p:cNvSpPr>
            <a:spLocks noGrp="1"/>
          </p:cNvSpPr>
          <p:nvPr>
            <p:ph type="dt" idx="1"/>
          </p:nvPr>
        </p:nvSpPr>
        <p:spPr>
          <a:xfrm>
            <a:off x="5593123" y="1"/>
            <a:ext cx="4278842" cy="342900"/>
          </a:xfrm>
          <a:prstGeom prst="rect">
            <a:avLst/>
          </a:prstGeom>
        </p:spPr>
        <p:txBody>
          <a:bodyPr vert="horz" lIns="91440" tIns="45720" rIns="91440" bIns="45720" rtlCol="0"/>
          <a:lstStyle>
            <a:lvl1pPr algn="r">
              <a:defRPr sz="1200"/>
            </a:lvl1pPr>
          </a:lstStyle>
          <a:p>
            <a:fld id="{82F22FCD-C90D-419D-B2A8-E7FC97C6328A}" type="datetimeFigureOut">
              <a:rPr lang="nb-NO" smtClean="0"/>
              <a:pPr/>
              <a:t>11.02.2015</a:t>
            </a:fld>
            <a:endParaRPr lang="nb-NO" dirty="0"/>
          </a:p>
        </p:txBody>
      </p:sp>
      <p:sp>
        <p:nvSpPr>
          <p:cNvPr id="4" name="Plassholder for lysbilde 3"/>
          <p:cNvSpPr>
            <a:spLocks noGrp="1" noRot="1" noChangeAspect="1"/>
          </p:cNvSpPr>
          <p:nvPr>
            <p:ph type="sldImg" idx="2"/>
          </p:nvPr>
        </p:nvSpPr>
        <p:spPr>
          <a:xfrm>
            <a:off x="3222625" y="514350"/>
            <a:ext cx="3429000" cy="2571750"/>
          </a:xfrm>
          <a:prstGeom prst="rect">
            <a:avLst/>
          </a:prstGeom>
          <a:noFill/>
          <a:ln w="12700">
            <a:solidFill>
              <a:prstClr val="black"/>
            </a:solidFill>
          </a:ln>
        </p:spPr>
        <p:txBody>
          <a:bodyPr vert="horz" lIns="91440" tIns="45720" rIns="91440" bIns="45720" rtlCol="0" anchor="ctr"/>
          <a:lstStyle/>
          <a:p>
            <a:endParaRPr lang="nb-NO" dirty="0"/>
          </a:p>
        </p:txBody>
      </p:sp>
      <p:sp>
        <p:nvSpPr>
          <p:cNvPr id="5" name="Plassholder for notater 4"/>
          <p:cNvSpPr>
            <a:spLocks noGrp="1"/>
          </p:cNvSpPr>
          <p:nvPr>
            <p:ph type="body" sz="quarter" idx="3"/>
          </p:nvPr>
        </p:nvSpPr>
        <p:spPr>
          <a:xfrm>
            <a:off x="987425" y="3257551"/>
            <a:ext cx="7899400" cy="308610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6513910"/>
            <a:ext cx="4278842" cy="342900"/>
          </a:xfrm>
          <a:prstGeom prst="rect">
            <a:avLst/>
          </a:prstGeom>
        </p:spPr>
        <p:txBody>
          <a:bodyPr vert="horz" lIns="91440" tIns="45720" rIns="91440" bIns="45720" rtlCol="0" anchor="b"/>
          <a:lstStyle>
            <a:lvl1pPr algn="l">
              <a:defRPr sz="1200"/>
            </a:lvl1pPr>
          </a:lstStyle>
          <a:p>
            <a:endParaRPr lang="nb-NO" dirty="0"/>
          </a:p>
        </p:txBody>
      </p:sp>
      <p:sp>
        <p:nvSpPr>
          <p:cNvPr id="7" name="Plassholder for lysbildenummer 6"/>
          <p:cNvSpPr>
            <a:spLocks noGrp="1"/>
          </p:cNvSpPr>
          <p:nvPr>
            <p:ph type="sldNum" sz="quarter" idx="5"/>
          </p:nvPr>
        </p:nvSpPr>
        <p:spPr>
          <a:xfrm>
            <a:off x="5593123" y="6513910"/>
            <a:ext cx="4278842" cy="342900"/>
          </a:xfrm>
          <a:prstGeom prst="rect">
            <a:avLst/>
          </a:prstGeom>
        </p:spPr>
        <p:txBody>
          <a:bodyPr vert="horz" lIns="91440" tIns="45720" rIns="91440" bIns="45720" rtlCol="0" anchor="b"/>
          <a:lstStyle>
            <a:lvl1pPr algn="r">
              <a:defRPr sz="1200"/>
            </a:lvl1pPr>
          </a:lstStyle>
          <a:p>
            <a:fld id="{BFFD3115-AF8B-41D0-85FB-A2195D517130}" type="slidenum">
              <a:rPr lang="nb-NO" smtClean="0"/>
              <a:pPr/>
              <a:t>‹#›</a:t>
            </a:fld>
            <a:endParaRPr lang="nb-NO" dirty="0"/>
          </a:p>
        </p:txBody>
      </p:sp>
    </p:spTree>
    <p:extLst>
      <p:ext uri="{BB962C8B-B14F-4D97-AF65-F5344CB8AC3E}">
        <p14:creationId xmlns="" xmlns:p14="http://schemas.microsoft.com/office/powerpoint/2010/main" val="1189558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FFD3115-AF8B-41D0-85FB-A2195D517130}" type="slidenum">
              <a:rPr lang="nb-NO" smtClean="0"/>
              <a:pPr/>
              <a:t>1</a:t>
            </a:fld>
            <a:endParaRPr lang="nb-NO" dirty="0"/>
          </a:p>
        </p:txBody>
      </p:sp>
    </p:spTree>
    <p:extLst>
      <p:ext uri="{BB962C8B-B14F-4D97-AF65-F5344CB8AC3E}">
        <p14:creationId xmlns="" xmlns:p14="http://schemas.microsoft.com/office/powerpoint/2010/main" val="865610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lassholder for lysbilde 1"/>
          <p:cNvSpPr>
            <a:spLocks noGrp="1" noRot="1" noChangeAspect="1" noTextEdit="1"/>
          </p:cNvSpPr>
          <p:nvPr>
            <p:ph type="sldImg"/>
          </p:nvPr>
        </p:nvSpPr>
        <p:spPr bwMode="auto">
          <a:noFill/>
          <a:ln>
            <a:solidFill>
              <a:srgbClr val="000000"/>
            </a:solidFill>
            <a:miter lim="800000"/>
            <a:headEnd/>
            <a:tailEnd/>
          </a:ln>
        </p:spPr>
      </p:sp>
      <p:sp>
        <p:nvSpPr>
          <p:cNvPr id="28675"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
        <p:nvSpPr>
          <p:cNvPr id="28676"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EA26D4-EFCE-41E4-8604-3123B7091396}" type="slidenum">
              <a:rPr lang="nb-NO"/>
              <a:pPr fontAlgn="base">
                <a:spcBef>
                  <a:spcPct val="0"/>
                </a:spcBef>
                <a:spcAft>
                  <a:spcPct val="0"/>
                </a:spcAft>
              </a:pPr>
              <a:t>12</a:t>
            </a:fld>
            <a:endParaRPr lang="nb-N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lassholder for lysbilde 1"/>
          <p:cNvSpPr>
            <a:spLocks noGrp="1" noRot="1" noChangeAspect="1" noTextEdit="1"/>
          </p:cNvSpPr>
          <p:nvPr>
            <p:ph type="sldImg"/>
          </p:nvPr>
        </p:nvSpPr>
        <p:spPr bwMode="auto">
          <a:noFill/>
          <a:ln>
            <a:solidFill>
              <a:srgbClr val="000000"/>
            </a:solidFill>
            <a:miter lim="800000"/>
            <a:headEnd/>
            <a:tailEnd/>
          </a:ln>
        </p:spPr>
      </p:sp>
      <p:sp>
        <p:nvSpPr>
          <p:cNvPr id="29699"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b-NO" smtClean="0"/>
              <a:t>Her kan vi med en gang si at komiteen har levert til vår fulle tilfredshet,  både årets komite og tidligere komiteer!</a:t>
            </a:r>
          </a:p>
          <a:p>
            <a:pPr>
              <a:spcBef>
                <a:spcPct val="0"/>
              </a:spcBef>
            </a:pPr>
            <a:endParaRPr lang="nb-NO" smtClean="0"/>
          </a:p>
          <a:p>
            <a:pPr>
              <a:spcBef>
                <a:spcPct val="0"/>
              </a:spcBef>
            </a:pPr>
            <a:r>
              <a:rPr lang="nb-NO" smtClean="0"/>
              <a:t>Kanskje vi kan se litt på om vi kan gjøre lokalene enda litt hyggeligere?  Innkjørselen til inngangen har til tider været mørk og trist, men alle lysene var på, alle pærene lyste før jul.  Kan vi ha en fakkel ved inngangsdøren før hvert møte, eller er brannrisikoen for stor?</a:t>
            </a:r>
          </a:p>
          <a:p>
            <a:pPr>
              <a:spcBef>
                <a:spcPct val="0"/>
              </a:spcBef>
            </a:pPr>
            <a:endParaRPr lang="nb-NO" smtClean="0"/>
          </a:p>
          <a:p>
            <a:pPr>
              <a:spcBef>
                <a:spcPct val="0"/>
              </a:spcBef>
            </a:pPr>
            <a:r>
              <a:rPr lang="nb-NO" smtClean="0"/>
              <a:t>Jeg er nå i kontakt med styreleder i Eiksmarka Vel, Thomas Braathen, og et møte vil bli holdt i nærmeste fremtid sammen med representant fra huskomiteen.</a:t>
            </a:r>
          </a:p>
        </p:txBody>
      </p:sp>
      <p:sp>
        <p:nvSpPr>
          <p:cNvPr id="29700"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115560-F3E8-4F3C-A138-6073CAE83FD0}" type="slidenum">
              <a:rPr lang="nb-NO"/>
              <a:pPr fontAlgn="base">
                <a:spcBef>
                  <a:spcPct val="0"/>
                </a:spcBef>
                <a:spcAft>
                  <a:spcPct val="0"/>
                </a:spcAft>
              </a:pPr>
              <a:t>13</a:t>
            </a:fld>
            <a:endParaRPr lang="nb-N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Plassholder for lysbilde 1"/>
          <p:cNvSpPr>
            <a:spLocks noGrp="1" noRot="1" noChangeAspect="1" noTextEdit="1"/>
          </p:cNvSpPr>
          <p:nvPr>
            <p:ph type="sldImg"/>
          </p:nvPr>
        </p:nvSpPr>
        <p:spPr bwMode="auto">
          <a:noFill/>
          <a:ln>
            <a:solidFill>
              <a:srgbClr val="000000"/>
            </a:solidFill>
            <a:miter lim="800000"/>
            <a:headEnd/>
            <a:tailEnd/>
          </a:ln>
        </p:spPr>
      </p:sp>
      <p:sp>
        <p:nvSpPr>
          <p:cNvPr id="30723"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
        <p:nvSpPr>
          <p:cNvPr id="30724"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20075B-85B9-457E-B8EE-FFCD6624C573}" type="slidenum">
              <a:rPr lang="nb-NO"/>
              <a:pPr fontAlgn="base">
                <a:spcBef>
                  <a:spcPct val="0"/>
                </a:spcBef>
                <a:spcAft>
                  <a:spcPct val="0"/>
                </a:spcAft>
              </a:pPr>
              <a:t>14</a:t>
            </a:fld>
            <a:endParaRPr lang="nb-NO"/>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r>
              <a:rPr lang="nb-NO" dirty="0" smtClean="0"/>
              <a:t>Her er vi på god vei.  </a:t>
            </a:r>
            <a:endParaRPr lang="nb-NO" dirty="0"/>
          </a:p>
        </p:txBody>
      </p:sp>
      <p:sp>
        <p:nvSpPr>
          <p:cNvPr id="4" name="Plassholder for lysbildenummer 3"/>
          <p:cNvSpPr>
            <a:spLocks noGrp="1"/>
          </p:cNvSpPr>
          <p:nvPr>
            <p:ph type="sldNum" sz="quarter" idx="10"/>
          </p:nvPr>
        </p:nvSpPr>
        <p:spPr/>
        <p:txBody>
          <a:bodyPr/>
          <a:lstStyle/>
          <a:p>
            <a:fld id="{855236DC-4B7B-4744-8FE9-D3F83923462E}" type="slidenum">
              <a:rPr lang="nb-NO" smtClean="0"/>
              <a:pPr/>
              <a:t>15</a:t>
            </a:fld>
            <a:endParaRPr lang="nb-NO" dirty="0"/>
          </a:p>
        </p:txBody>
      </p:sp>
    </p:spTree>
    <p:extLst>
      <p:ext uri="{BB962C8B-B14F-4D97-AF65-F5344CB8AC3E}">
        <p14:creationId xmlns="" xmlns:p14="http://schemas.microsoft.com/office/powerpoint/2010/main" val="376773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55236DC-4B7B-4744-8FE9-D3F83923462E}" type="slidenum">
              <a:rPr lang="nb-NO" smtClean="0"/>
              <a:pPr/>
              <a:t>16</a:t>
            </a:fld>
            <a:endParaRPr lang="nb-NO" dirty="0"/>
          </a:p>
        </p:txBody>
      </p:sp>
    </p:spTree>
    <p:extLst>
      <p:ext uri="{BB962C8B-B14F-4D97-AF65-F5344CB8AC3E}">
        <p14:creationId xmlns="" xmlns:p14="http://schemas.microsoft.com/office/powerpoint/2010/main" val="399261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r>
              <a:rPr lang="nb-NO" dirty="0" smtClean="0"/>
              <a:t>Rotarys</a:t>
            </a:r>
            <a:r>
              <a:rPr lang="nb-NO" baseline="0" dirty="0" smtClean="0"/>
              <a:t> yrkesplattform:</a:t>
            </a:r>
          </a:p>
          <a:p>
            <a:r>
              <a:rPr lang="nb-NO" baseline="0" dirty="0" smtClean="0"/>
              <a:t>Hvorfor Rotary?   brosjyre</a:t>
            </a:r>
          </a:p>
          <a:p>
            <a:r>
              <a:rPr lang="nb-NO" baseline="0" dirty="0" smtClean="0"/>
              <a:t>Hvordan spisser vi budskapet vårt?   Snakker vi om Rotary som et sted hvor man kan lære mye?</a:t>
            </a:r>
          </a:p>
          <a:p>
            <a:r>
              <a:rPr lang="nb-NO" baseline="0" dirty="0" smtClean="0"/>
              <a:t>Hvordan gjenreise Rotarys omdømme som yrkesforening?  </a:t>
            </a:r>
          </a:p>
          <a:p>
            <a:r>
              <a:rPr lang="nb-NO" baseline="0" dirty="0" smtClean="0"/>
              <a:t>Øyvind spør i vårt utmerkede jubileumsskrift:  Kan vi starte et prosjekt for å finpusse yrkeselementet og i vår virksomhet?  </a:t>
            </a:r>
            <a:r>
              <a:rPr lang="nb-NO" u="sng" baseline="0" dirty="0" smtClean="0"/>
              <a:t>Jeg kunne tenke meg at dette blir ett tema for alle komiteene i peismøtene i tillegg til videre bearbeiding og konkretisering av 3-årsplanen/plandokumentet vårt.  </a:t>
            </a:r>
          </a:p>
          <a:p>
            <a:endParaRPr lang="nb-NO" baseline="0" dirty="0" smtClean="0"/>
          </a:p>
          <a:p>
            <a:r>
              <a:rPr lang="nb-NO" baseline="0" dirty="0" smtClean="0"/>
              <a:t>Ole innleder til diskusjon i et møte i februar om humanitær vs. yrkesrettet virksomhet.</a:t>
            </a:r>
          </a:p>
          <a:p>
            <a:endParaRPr lang="nb-NO" dirty="0" smtClean="0"/>
          </a:p>
          <a:p>
            <a:r>
              <a:rPr lang="nb-NO" dirty="0" smtClean="0"/>
              <a:t>Utvidelsen av Kisenyi er fullfinansiert.   Inntekter fra jazzkonserten, sponsorat fra Conecto AS og støtte fra District Simplified Fund. Første møte med Andreas</a:t>
            </a:r>
            <a:r>
              <a:rPr lang="nb-NO" baseline="0" dirty="0" smtClean="0"/>
              <a:t> Koestler om dette er holdt. Han kommer tilbake.</a:t>
            </a:r>
            <a:endParaRPr lang="nb-NO" dirty="0" smtClean="0"/>
          </a:p>
          <a:p>
            <a:endParaRPr lang="nb-NO" dirty="0" smtClean="0"/>
          </a:p>
          <a:p>
            <a:r>
              <a:rPr lang="nb-NO" dirty="0" smtClean="0"/>
              <a:t>RYLA.: Jeg møter rektor ved Eikeli vg skole i morgen sammen med Bo</a:t>
            </a:r>
          </a:p>
          <a:p>
            <a:r>
              <a:rPr lang="nb-NO" dirty="0" smtClean="0"/>
              <a:t>HandiCamp:</a:t>
            </a:r>
            <a:r>
              <a:rPr lang="nb-NO" baseline="0" dirty="0" smtClean="0"/>
              <a:t>  Kontakt er opprettet med Ergo-Fysio i Bærum kommune.      Terje?</a:t>
            </a:r>
          </a:p>
          <a:p>
            <a:endParaRPr lang="nb-NO" baseline="0" dirty="0" smtClean="0"/>
          </a:p>
          <a:p>
            <a:r>
              <a:rPr lang="nb-NO" baseline="0" dirty="0" smtClean="0"/>
              <a:t>Den nye Hjemmesiden er i bruk.  Hvordan gjør vi den enda mer attraktiv og interessant? Hvordan utnytter vi førstesiden med nyhetsstoff?  Arvid er kjempegod til å laste opp og har selv gode ideer til stoff.  Han trenger imidlertid gode input fra styre og komiteledere og evt. andre som har noe på hjertet.  Snart kan komitelederne laste opp momenter selv.  </a:t>
            </a:r>
          </a:p>
          <a:p>
            <a:r>
              <a:rPr lang="nb-NO" baseline="0" dirty="0" smtClean="0"/>
              <a:t>Så etter hvert kan vi kanskje se for oss at hjemmesiden blir en side på Facebook?  </a:t>
            </a:r>
          </a:p>
          <a:p>
            <a:endParaRPr lang="nb-NO" baseline="0" dirty="0" smtClean="0"/>
          </a:p>
          <a:p>
            <a:r>
              <a:rPr lang="nb-NO" baseline="0" dirty="0" smtClean="0"/>
              <a:t>Diskusjonsmøter om Rotarys satsningsområder er fastsatt i programmet for V2012</a:t>
            </a:r>
          </a:p>
          <a:p>
            <a:endParaRPr lang="nb-NO" baseline="0" dirty="0" smtClean="0"/>
          </a:p>
          <a:p>
            <a:r>
              <a:rPr lang="nb-NO" baseline="0" dirty="0" smtClean="0"/>
              <a:t>Samarbeidsprosjekter:  ERK stilte med flest vakter ved julebodene, og hadde mange vakter ved Byfesten. Erik er primus motor sammen med Bjørn Berntsen fra Sandvika RK.  Takk til Erik for en flott ide og for ivrig gjennomføring.  Jeg syns denne aktiviteten er meget god PR for Rotary og gir hyggelig inntekt til Polio-aksjonen. ERKs andel ble ca. kr 5.000.</a:t>
            </a:r>
            <a:endParaRPr lang="nb-NO" dirty="0"/>
          </a:p>
        </p:txBody>
      </p:sp>
      <p:sp>
        <p:nvSpPr>
          <p:cNvPr id="4" name="Plassholder for lysbildenummer 3"/>
          <p:cNvSpPr>
            <a:spLocks noGrp="1"/>
          </p:cNvSpPr>
          <p:nvPr>
            <p:ph type="sldNum" sz="quarter" idx="10"/>
          </p:nvPr>
        </p:nvSpPr>
        <p:spPr/>
        <p:txBody>
          <a:bodyPr/>
          <a:lstStyle/>
          <a:p>
            <a:fld id="{855236DC-4B7B-4744-8FE9-D3F83923462E}" type="slidenum">
              <a:rPr lang="nb-NO" smtClean="0"/>
              <a:pPr/>
              <a:t>2</a:t>
            </a:fld>
            <a:endParaRPr lang="nb-NO" dirty="0"/>
          </a:p>
        </p:txBody>
      </p:sp>
    </p:spTree>
    <p:extLst>
      <p:ext uri="{BB962C8B-B14F-4D97-AF65-F5344CB8AC3E}">
        <p14:creationId xmlns="" xmlns:p14="http://schemas.microsoft.com/office/powerpoint/2010/main" val="376773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r>
              <a:rPr lang="nb-NO" dirty="0" smtClean="0"/>
              <a:t>Medlemsutvikling høres ut som et konsulentuttrykk. De tre punktene ovenfor retter seg mot nyrekruttering.  Like viktig er det å ta vare på nylig opptatte medlemmer, slik at de trives i klubben vår.  Vi</a:t>
            </a:r>
            <a:r>
              <a:rPr lang="nb-NO" baseline="0" dirty="0" smtClean="0"/>
              <a:t> ønsker også at dere som er nylig opptatt eller relativt nylig opptatt kommer med forslag og tar initiativ til å rette opp ting dere ser ikke er så bra.  Fadderne, dere som inviterte til klubben vår, har også et ansvar her til å si fra hvis ting ikke fungerer etter forventningene – og si gjerne også fra hvis dere er fornøyd. </a:t>
            </a:r>
            <a:r>
              <a:rPr lang="nb-NO" dirty="0" smtClean="0"/>
              <a:t>  </a:t>
            </a:r>
          </a:p>
          <a:p>
            <a:endParaRPr lang="nb-NO" dirty="0" smtClean="0"/>
          </a:p>
          <a:p>
            <a:r>
              <a:rPr lang="nb-NO" dirty="0" smtClean="0"/>
              <a:t>Jeg minner også om vårt opplegg for å følge opp medlemmer som er borte fra møtene mer enn tre ganger uten å gi beskjed, der medlemskomiteen har en spesiell oppgave.  Fremmøtestatistikken er litt mer gjemt nå i medlemsnett, men passord og opplæring i bruk for å sjekke kan ordnes.  Kanskje sekretæren kan</a:t>
            </a:r>
            <a:r>
              <a:rPr lang="nb-NO" baseline="0" dirty="0" smtClean="0"/>
              <a:t> ta et initiativ her, enten ved å gi opplæring eller ved å gi informasjon om «potensielle drop outs».</a:t>
            </a:r>
          </a:p>
          <a:p>
            <a:endParaRPr lang="nb-NO" baseline="0" dirty="0" smtClean="0"/>
          </a:p>
          <a:p>
            <a:r>
              <a:rPr lang="nb-NO" baseline="0" dirty="0" smtClean="0"/>
              <a:t>Kommunikasjonskomiteen har utarbeidet en kommunikasjonsplan.  Nå gjelder det å fylle den med innhold – ved bruk av hjemmesiden og input til pressen.  Opplæring er under planlegging.  Her trenger vi et trådløst nettverk i møtelokalet.  Erik jobber med dette.</a:t>
            </a:r>
            <a:endParaRPr lang="nb-NO" dirty="0" smtClean="0"/>
          </a:p>
          <a:p>
            <a:endParaRPr lang="nb-NO" dirty="0" smtClean="0"/>
          </a:p>
          <a:p>
            <a:r>
              <a:rPr lang="nb-NO" dirty="0" smtClean="0"/>
              <a:t>Skal vi kutte</a:t>
            </a:r>
            <a:r>
              <a:rPr lang="nb-NO" baseline="0" dirty="0" smtClean="0"/>
              <a:t> ut humanitære prosjekter?  Nei, det er ikke spørsmål om enten eller, men om både og.  </a:t>
            </a:r>
          </a:p>
          <a:p>
            <a:r>
              <a:rPr lang="nb-NO" baseline="0" dirty="0" smtClean="0"/>
              <a:t>Våre standups omtaler bare humanitære prosjekter.  Vi bør i alle fall ha en som fokuserer på ERK eller Rotary generelt som nettverk og yrkesbasert.   Eventuelt bearbeidelse av Hvorfor Rotary?</a:t>
            </a:r>
          </a:p>
          <a:p>
            <a:endParaRPr lang="nb-NO" baseline="0" dirty="0" smtClean="0"/>
          </a:p>
          <a:p>
            <a:r>
              <a:rPr lang="nb-NO" baseline="0" dirty="0" smtClean="0"/>
              <a:t>Når det gjelder prosjekter, så må vi egentlig skille mellom (1)  prosjekter som skaffer penger  og (2) prosjekter med bare utgifter, der vi er finansiør.  </a:t>
            </a:r>
            <a:endParaRPr lang="nb-NO" dirty="0"/>
          </a:p>
        </p:txBody>
      </p:sp>
      <p:sp>
        <p:nvSpPr>
          <p:cNvPr id="4" name="Plassholder for lysbildenummer 3"/>
          <p:cNvSpPr>
            <a:spLocks noGrp="1"/>
          </p:cNvSpPr>
          <p:nvPr>
            <p:ph type="sldNum" sz="quarter" idx="10"/>
          </p:nvPr>
        </p:nvSpPr>
        <p:spPr/>
        <p:txBody>
          <a:bodyPr/>
          <a:lstStyle/>
          <a:p>
            <a:fld id="{855236DC-4B7B-4744-8FE9-D3F83923462E}" type="slidenum">
              <a:rPr lang="nb-NO" smtClean="0"/>
              <a:pPr/>
              <a:t>3</a:t>
            </a:fld>
            <a:endParaRPr lang="nb-NO" dirty="0"/>
          </a:p>
        </p:txBody>
      </p:sp>
    </p:spTree>
    <p:extLst>
      <p:ext uri="{BB962C8B-B14F-4D97-AF65-F5344CB8AC3E}">
        <p14:creationId xmlns="" xmlns:p14="http://schemas.microsoft.com/office/powerpoint/2010/main" val="399261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55236DC-4B7B-4744-8FE9-D3F83923462E}" type="slidenum">
              <a:rPr lang="nb-NO" smtClean="0"/>
              <a:pPr/>
              <a:t>4</a:t>
            </a:fld>
            <a:endParaRPr lang="nb-NO" dirty="0"/>
          </a:p>
        </p:txBody>
      </p:sp>
    </p:spTree>
    <p:extLst>
      <p:ext uri="{BB962C8B-B14F-4D97-AF65-F5344CB8AC3E}">
        <p14:creationId xmlns="" xmlns:p14="http://schemas.microsoft.com/office/powerpoint/2010/main" val="376773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55236DC-4B7B-4744-8FE9-D3F83923462E}" type="slidenum">
              <a:rPr lang="nb-NO" smtClean="0"/>
              <a:pPr/>
              <a:t>5</a:t>
            </a:fld>
            <a:endParaRPr lang="nb-NO" dirty="0"/>
          </a:p>
        </p:txBody>
      </p:sp>
    </p:spTree>
    <p:extLst>
      <p:ext uri="{BB962C8B-B14F-4D97-AF65-F5344CB8AC3E}">
        <p14:creationId xmlns="" xmlns:p14="http://schemas.microsoft.com/office/powerpoint/2010/main" val="399261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r>
              <a:rPr lang="nb-NO" dirty="0" smtClean="0"/>
              <a:t>Jeg</a:t>
            </a:r>
            <a:r>
              <a:rPr lang="nb-NO" baseline="0" dirty="0" smtClean="0"/>
              <a:t> kunne tenke meg at Serviceprosjektkomiteen i peismøtet diskuterer om det er praktisk mulig å arrangere et prosjekt med yrkespreg,  f.eks.  et seminar om Klima eller miljø  eller om bedrifter som møter eurokrisen eller finanskrisen eller noen annet interessant som setter Rotary i sammenheng med yrkeslivet – det kan gjerne være et samarbeidsprosjekt med en eller flere andre Rotaryklubber.</a:t>
            </a:r>
          </a:p>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855236DC-4B7B-4744-8FE9-D3F83923462E}" type="slidenum">
              <a:rPr lang="nb-NO" smtClean="0"/>
              <a:pPr/>
              <a:t>6</a:t>
            </a:fld>
            <a:endParaRPr lang="nb-NO" dirty="0"/>
          </a:p>
        </p:txBody>
      </p:sp>
    </p:spTree>
    <p:extLst>
      <p:ext uri="{BB962C8B-B14F-4D97-AF65-F5344CB8AC3E}">
        <p14:creationId xmlns="" xmlns:p14="http://schemas.microsoft.com/office/powerpoint/2010/main" val="376773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r>
              <a:rPr lang="nb-NO" dirty="0" smtClean="0"/>
              <a:t>Vi deltok på Frivillig Børs 2011 i</a:t>
            </a:r>
            <a:r>
              <a:rPr lang="nb-NO" baseline="0" dirty="0" smtClean="0"/>
              <a:t> november.  Det var et ganske spesielt arrangement – en happening.  Frivillige organisasjoner hadde meldt inn tilbud og behov, og ideen var å kunne treffe tilbydere og etterspørrere og gjøre avtaler om tjenester.  Vi kunne tilby foredrag.  Det var egentlig ikke noen etterspørsel etter vårt tilbud.  Vi gjorde 4 avtaler om foredrag hos oss:  Bærum Kommune: Plan og bygningsetaten og Folkehelseavdelingen. Bærum Rotaryklubb: foredrag om arv og arveoppgjør,  og Hospice Stabekk om hva de gjør og om kreftbehandling.  De ønsker også et foredrag fra oss om Rotary og hva vi gjør.  Vi ga Hospice Stabekk ERK prisen i 2006.</a:t>
            </a:r>
          </a:p>
          <a:p>
            <a:endParaRPr lang="nb-NO" baseline="0" dirty="0" smtClean="0"/>
          </a:p>
          <a:p>
            <a:r>
              <a:rPr lang="nb-NO" baseline="0" dirty="0" smtClean="0"/>
              <a:t>Vi kan eventuelt i neste FrivilligBørs være klarere i vår spesifikasjon av tilbud (foredrag).  Men vi må vurdere om vi skal være med neste gang.  Det var for å profilere Rotary i noen grad.  Jeg er ikke sikker på at Rotary eller noen av Rotaryklubbene som deltok, ble spesielt profilert, men Rotary ble jo nevnt  noen ganger i løpet av kvelden.   </a:t>
            </a:r>
          </a:p>
          <a:p>
            <a:r>
              <a:rPr lang="nb-NO"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smtClean="0"/>
              <a:t>Har hatt møte med Andreas Koestler og gitt ham en del punkter som vi ønsker å ha med i avtaler om støttefond, bl.a. om vedlikeholdsprogram, -  og avtale med Fontes i forbindelse med leveranse av utvidelsen av vannanlegget</a:t>
            </a:r>
          </a:p>
          <a:p>
            <a:r>
              <a:rPr lang="nb-NO" dirty="0" smtClean="0"/>
              <a:t>Koestler skulle komme tilbake før jul, men mailet at han var litt forsinket, og skulle komme med avtaleforslag straks over nyttår.  </a:t>
            </a:r>
            <a:endParaRPr lang="nb-NO" dirty="0"/>
          </a:p>
        </p:txBody>
      </p:sp>
      <p:sp>
        <p:nvSpPr>
          <p:cNvPr id="4" name="Plassholder for lysbildenummer 3"/>
          <p:cNvSpPr>
            <a:spLocks noGrp="1"/>
          </p:cNvSpPr>
          <p:nvPr>
            <p:ph type="sldNum" sz="quarter" idx="10"/>
          </p:nvPr>
        </p:nvSpPr>
        <p:spPr/>
        <p:txBody>
          <a:bodyPr/>
          <a:lstStyle/>
          <a:p>
            <a:fld id="{855236DC-4B7B-4744-8FE9-D3F83923462E}" type="slidenum">
              <a:rPr lang="nb-NO" smtClean="0"/>
              <a:pPr/>
              <a:t>7</a:t>
            </a:fld>
            <a:endParaRPr lang="nb-NO" dirty="0"/>
          </a:p>
        </p:txBody>
      </p:sp>
    </p:spTree>
    <p:extLst>
      <p:ext uri="{BB962C8B-B14F-4D97-AF65-F5344CB8AC3E}">
        <p14:creationId xmlns="" xmlns:p14="http://schemas.microsoft.com/office/powerpoint/2010/main" val="399261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22625" y="514350"/>
            <a:ext cx="3429000" cy="2571750"/>
          </a:xfrm>
        </p:spPr>
      </p:sp>
      <p:sp>
        <p:nvSpPr>
          <p:cNvPr id="3" name="Plassholder for notater 2"/>
          <p:cNvSpPr>
            <a:spLocks noGrp="1"/>
          </p:cNvSpPr>
          <p:nvPr>
            <p:ph type="body" idx="1"/>
          </p:nvPr>
        </p:nvSpPr>
        <p:spPr/>
        <p:txBody>
          <a:bodyPr/>
          <a:lstStyle/>
          <a:p>
            <a:r>
              <a:rPr lang="nb-NO" dirty="0" smtClean="0"/>
              <a:t>Vi deltok på Frivillig Børs 2011 i</a:t>
            </a:r>
            <a:r>
              <a:rPr lang="nb-NO" baseline="0" dirty="0" smtClean="0"/>
              <a:t> november.  Det var et ganske spesielt arrangement – en happening.  Frivillige organisasjoner hadde meldt inn tilbud og behov, og ideen var å kunne treffe tilbydere og etterspørrere og gjøre avtaler om tjenester.  Vi kunne tilby foredrag.  Det var egentlig ikke noen etterspørsel etter vårt tilbud.  Vi gjorde 4 avtaler om foredrag hos oss:  Bærum Kommune: Plan og bygningsetaten og Folkehelseavdelingen. Bærum Rotaryklubb: foredrag om arv og arveoppgjør,  og Hospice Stabekk om hva de gjør og om kreftbehandling.  De ønsker også et foredrag fra oss om Rotary og hva vi gjør.  Vi ga Hospice Stabekk ERK prisen i 2006.</a:t>
            </a:r>
          </a:p>
          <a:p>
            <a:endParaRPr lang="nb-NO" baseline="0" dirty="0" smtClean="0"/>
          </a:p>
          <a:p>
            <a:r>
              <a:rPr lang="nb-NO" baseline="0" dirty="0" smtClean="0"/>
              <a:t>Vi kan eventuelt i neste FrivilligBørs være klarere i vår spesifikasjon av tilbud (foredrag).  Men vi må vurdere om vi skal være med neste gang.  Det var for å profilere Rotary i noen grad.  Jeg er ikke sikker på at Rotary eller noen av Rotaryklubbene som deltok, ble spesielt profilert, men Rotary ble jo nevnt  noen ganger i løpet av kvelden.   </a:t>
            </a:r>
          </a:p>
          <a:p>
            <a:r>
              <a:rPr lang="nb-NO"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smtClean="0"/>
              <a:t>Har hatt møte med Andreas Koestler og gitt ham en del punkter som vi ønsker å ha med i avtaler om støttefond, bl.a. om vedlikeholdsprogram, -  og avtale med Fontes i forbindelse med leveranse av utvidelsen av vannanlegget</a:t>
            </a:r>
          </a:p>
          <a:p>
            <a:r>
              <a:rPr lang="nb-NO" dirty="0" smtClean="0"/>
              <a:t>Koestler skulle komme tilbake før jul, men mailet at han var litt forsinket, og skulle komme med avtaleforslag straks over nyttår.  </a:t>
            </a:r>
            <a:endParaRPr lang="nb-NO" dirty="0"/>
          </a:p>
        </p:txBody>
      </p:sp>
      <p:sp>
        <p:nvSpPr>
          <p:cNvPr id="4" name="Plassholder for lysbildenummer 3"/>
          <p:cNvSpPr>
            <a:spLocks noGrp="1"/>
          </p:cNvSpPr>
          <p:nvPr>
            <p:ph type="sldNum" sz="quarter" idx="10"/>
          </p:nvPr>
        </p:nvSpPr>
        <p:spPr/>
        <p:txBody>
          <a:bodyPr/>
          <a:lstStyle/>
          <a:p>
            <a:fld id="{855236DC-4B7B-4744-8FE9-D3F83923462E}" type="slidenum">
              <a:rPr lang="nb-NO" smtClean="0"/>
              <a:pPr/>
              <a:t>8</a:t>
            </a:fld>
            <a:endParaRPr lang="nb-NO" dirty="0"/>
          </a:p>
        </p:txBody>
      </p:sp>
    </p:spTree>
    <p:extLst>
      <p:ext uri="{BB962C8B-B14F-4D97-AF65-F5344CB8AC3E}">
        <p14:creationId xmlns="" xmlns:p14="http://schemas.microsoft.com/office/powerpoint/2010/main" val="399261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ssholder for lysbilde 1"/>
          <p:cNvSpPr>
            <a:spLocks noGrp="1" noRot="1" noChangeAspect="1" noTextEdit="1"/>
          </p:cNvSpPr>
          <p:nvPr>
            <p:ph type="sldImg"/>
          </p:nvPr>
        </p:nvSpPr>
        <p:spPr bwMode="auto">
          <a:noFill/>
          <a:ln>
            <a:solidFill>
              <a:srgbClr val="000000"/>
            </a:solidFill>
            <a:miter lim="800000"/>
            <a:headEnd/>
            <a:tailEnd/>
          </a:ln>
        </p:spPr>
      </p:sp>
      <p:sp>
        <p:nvSpPr>
          <p:cNvPr id="27651"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b-NO" smtClean="0"/>
              <a:t>Informasjon om TRF legges inn i møteprogrammet.  </a:t>
            </a:r>
          </a:p>
          <a:p>
            <a:pPr>
              <a:spcBef>
                <a:spcPct val="0"/>
              </a:spcBef>
            </a:pPr>
            <a:r>
              <a:rPr lang="nb-NO" smtClean="0"/>
              <a:t>6. Desember ble dessverre kansellert pga manglende strøm i lokalet</a:t>
            </a:r>
          </a:p>
        </p:txBody>
      </p:sp>
      <p:sp>
        <p:nvSpPr>
          <p:cNvPr id="27652"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56E1C4-A723-45F8-AF43-C83ACB8C6451}" type="slidenum">
              <a:rPr lang="nb-NO"/>
              <a:pPr fontAlgn="base">
                <a:spcBef>
                  <a:spcPct val="0"/>
                </a:spcBef>
                <a:spcAft>
                  <a:spcPct val="0"/>
                </a:spcAft>
              </a:pPr>
              <a:t>11</a:t>
            </a:fld>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6"/>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1287076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2445342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9"/>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9"/>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3589698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593711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155492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340157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8" name="Plassholder for bunntekst 7"/>
          <p:cNvSpPr>
            <a:spLocks noGrp="1"/>
          </p:cNvSpPr>
          <p:nvPr>
            <p:ph type="ftr" sz="quarter" idx="11"/>
          </p:nvPr>
        </p:nvSpPr>
        <p:spPr/>
        <p:txBody>
          <a:bodyPr/>
          <a:lstStyle/>
          <a:p>
            <a:endParaRPr lang="nb-NO" dirty="0"/>
          </a:p>
        </p:txBody>
      </p:sp>
      <p:sp>
        <p:nvSpPr>
          <p:cNvPr id="9" name="Plassholder for lysbildenummer 8"/>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3419493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3604109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3" name="Plassholder for bunntekst 2"/>
          <p:cNvSpPr>
            <a:spLocks noGrp="1"/>
          </p:cNvSpPr>
          <p:nvPr>
            <p:ph type="ftr" sz="quarter" idx="11"/>
          </p:nvPr>
        </p:nvSpPr>
        <p:spPr/>
        <p:txBody>
          <a:bodyPr/>
          <a:lstStyle/>
          <a:p>
            <a:endParaRPr lang="nb-NO" dirty="0"/>
          </a:p>
        </p:txBody>
      </p:sp>
      <p:sp>
        <p:nvSpPr>
          <p:cNvPr id="4" name="Plassholder for lysbildenummer 3"/>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3013066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1"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1900564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1"/>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dirty="0"/>
          </a:p>
        </p:txBody>
      </p:sp>
      <p:sp>
        <p:nvSpPr>
          <p:cNvPr id="4" name="Plassholder for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80CAEBB3-BB60-4AFB-B30A-BD103DB9A6B2}" type="datetimeFigureOut">
              <a:rPr lang="nb-NO" smtClean="0"/>
              <a:pPr/>
              <a:t>11.02.2015</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78464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AEBB3-BB60-4AFB-B30A-BD103DB9A6B2}" type="datetimeFigureOut">
              <a:rPr lang="nb-NO" smtClean="0"/>
              <a:pPr/>
              <a:t>11.02.2015</a:t>
            </a:fld>
            <a:endParaRPr lang="nb-NO" dirty="0"/>
          </a:p>
        </p:txBody>
      </p:sp>
      <p:sp>
        <p:nvSpPr>
          <p:cNvPr id="5" name="Plassholder for bunntekst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dirty="0"/>
          </a:p>
        </p:txBody>
      </p:sp>
      <p:sp>
        <p:nvSpPr>
          <p:cNvPr id="6" name="Plassholder for lysbildenumm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125DB-2211-4229-92F6-43B41F7FE661}" type="slidenum">
              <a:rPr lang="nb-NO" smtClean="0"/>
              <a:pPr/>
              <a:t>‹#›</a:t>
            </a:fld>
            <a:endParaRPr lang="nb-NO" dirty="0"/>
          </a:p>
        </p:txBody>
      </p:sp>
    </p:spTree>
    <p:extLst>
      <p:ext uri="{BB962C8B-B14F-4D97-AF65-F5344CB8AC3E}">
        <p14:creationId xmlns="" xmlns:p14="http://schemas.microsoft.com/office/powerpoint/2010/main" val="388773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mailto:foreningsliv@budstikka.no" TargetMode="Externa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solidFill>
                  <a:srgbClr val="0070C0"/>
                </a:solidFill>
              </a:rPr>
              <a:t>Eiksmarka Rotaryklubb</a:t>
            </a:r>
            <a:endParaRPr lang="nb-NO" dirty="0">
              <a:solidFill>
                <a:srgbClr val="0070C0"/>
              </a:solidFill>
            </a:endParaRPr>
          </a:p>
        </p:txBody>
      </p:sp>
      <p:sp>
        <p:nvSpPr>
          <p:cNvPr id="3" name="Undertittel 2"/>
          <p:cNvSpPr>
            <a:spLocks noGrp="1"/>
          </p:cNvSpPr>
          <p:nvPr>
            <p:ph type="subTitle" idx="1"/>
          </p:nvPr>
        </p:nvSpPr>
        <p:spPr/>
        <p:txBody>
          <a:bodyPr>
            <a:normAutofit/>
          </a:bodyPr>
          <a:lstStyle/>
          <a:p>
            <a:r>
              <a:rPr lang="nb-NO" dirty="0" smtClean="0"/>
              <a:t>Klubbens treårsplan 2015-17</a:t>
            </a:r>
            <a:endParaRPr lang="nb-NO" dirty="0"/>
          </a:p>
          <a:p>
            <a:endParaRPr lang="nb-NO" sz="1800" dirty="0" smtClean="0"/>
          </a:p>
          <a:p>
            <a:endParaRPr lang="nb-NO" sz="1800" dirty="0"/>
          </a:p>
          <a:p>
            <a:r>
              <a:rPr lang="nb-NO" sz="1800" dirty="0" smtClean="0"/>
              <a:t>11</a:t>
            </a:r>
            <a:r>
              <a:rPr lang="nb-NO" sz="1800" dirty="0" smtClean="0"/>
              <a:t>.02.2015</a:t>
            </a:r>
            <a:endParaRPr lang="nb-NO" sz="1800" dirty="0" smtClean="0"/>
          </a:p>
          <a:p>
            <a:endParaRPr lang="nb-NO" sz="1800" dirty="0"/>
          </a:p>
        </p:txBody>
      </p:sp>
      <p:pic>
        <p:nvPicPr>
          <p:cNvPr id="4" name="Bilde 3" descr="ERKlogo.wmf"/>
          <p:cNvPicPr/>
          <p:nvPr/>
        </p:nvPicPr>
        <p:blipFill>
          <a:blip r:embed="rId3" cstate="print"/>
          <a:stretch>
            <a:fillRect/>
          </a:stretch>
        </p:blipFill>
        <p:spPr>
          <a:xfrm>
            <a:off x="7164288" y="1164572"/>
            <a:ext cx="792088" cy="899160"/>
          </a:xfrm>
          <a:prstGeom prst="rect">
            <a:avLst/>
          </a:prstGeom>
        </p:spPr>
      </p:pic>
      <p:pic>
        <p:nvPicPr>
          <p:cNvPr id="5" name="Bilde 4" descr="RIhjulfarger.wmf"/>
          <p:cNvPicPr/>
          <p:nvPr/>
        </p:nvPicPr>
        <p:blipFill>
          <a:blip r:embed="rId4" cstate="print"/>
          <a:stretch>
            <a:fillRect/>
          </a:stretch>
        </p:blipFill>
        <p:spPr>
          <a:xfrm>
            <a:off x="768981" y="1164572"/>
            <a:ext cx="890905" cy="899160"/>
          </a:xfrm>
          <a:prstGeom prst="rect">
            <a:avLst/>
          </a:prstGeom>
        </p:spPr>
      </p:pic>
    </p:spTree>
    <p:extLst>
      <p:ext uri="{BB962C8B-B14F-4D97-AF65-F5344CB8AC3E}">
        <p14:creationId xmlns="" xmlns:p14="http://schemas.microsoft.com/office/powerpoint/2010/main" val="1373192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txBox="1">
            <a:spLocks/>
          </p:cNvSpPr>
          <p:nvPr/>
        </p:nvSpPr>
        <p:spPr>
          <a:xfrm>
            <a:off x="457200" y="116632"/>
            <a:ext cx="8229600" cy="1143000"/>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b-NO" sz="3600" b="1" i="0" u="none" strike="noStrike" kern="1200" cap="none" spc="0" normalizeH="0" baseline="0" noProof="0" dirty="0" smtClean="0">
                <a:ln>
                  <a:noFill/>
                </a:ln>
                <a:solidFill>
                  <a:srgbClr val="FFC300"/>
                </a:solidFill>
                <a:effectLst/>
                <a:uLnTx/>
                <a:uFillTx/>
                <a:latin typeface="+mj-lt"/>
                <a:ea typeface="+mj-ea"/>
                <a:cs typeface="+mj-cs"/>
              </a:rPr>
              <a:t>Plan Kommunikasjonskomitéen (2)</a:t>
            </a:r>
            <a:endParaRPr kumimoji="0" lang="nb-NO" sz="3600" b="1" i="0" u="none" strike="noStrike" kern="1200" cap="none" spc="0" normalizeH="0" baseline="0" noProof="0" dirty="0">
              <a:ln>
                <a:noFill/>
              </a:ln>
              <a:solidFill>
                <a:srgbClr val="FFC300"/>
              </a:solidFill>
              <a:effectLst/>
              <a:uLnTx/>
              <a:uFillTx/>
              <a:latin typeface="+mj-lt"/>
              <a:ea typeface="+mj-ea"/>
              <a:cs typeface="+mj-cs"/>
            </a:endParaRPr>
          </a:p>
        </p:txBody>
      </p:sp>
      <p:graphicFrame>
        <p:nvGraphicFramePr>
          <p:cNvPr id="3" name="Plassholder for innhold 3"/>
          <p:cNvGraphicFramePr>
            <a:graphicFrameLocks/>
          </p:cNvGraphicFramePr>
          <p:nvPr>
            <p:extLst>
              <p:ext uri="{D42A27DB-BD31-4B8C-83A1-F6EECF244321}">
                <p14:modId xmlns:p14="http://schemas.microsoft.com/office/powerpoint/2010/main" xmlns="" val="190632200"/>
              </p:ext>
            </p:extLst>
          </p:nvPr>
        </p:nvGraphicFramePr>
        <p:xfrm>
          <a:off x="395536" y="1366802"/>
          <a:ext cx="8352928" cy="4552034"/>
        </p:xfrm>
        <a:graphic>
          <a:graphicData uri="http://schemas.openxmlformats.org/drawingml/2006/table">
            <a:tbl>
              <a:tblPr firstRow="1" bandRow="1">
                <a:tableStyleId>{5C22544A-7EE6-4342-B048-85BDC9FD1C3A}</a:tableStyleId>
              </a:tblPr>
              <a:tblGrid>
                <a:gridCol w="8352928"/>
              </a:tblGrid>
              <a:tr h="285553">
                <a:tc>
                  <a:txBody>
                    <a:bodyPr/>
                    <a:lstStyle/>
                    <a:p>
                      <a:r>
                        <a:rPr lang="nb-NO" sz="1400" dirty="0" smtClean="0"/>
                        <a:t>Aktiviteter 2015 - 17</a:t>
                      </a:r>
                      <a:endParaRPr lang="nb-NO" sz="1400" dirty="0"/>
                    </a:p>
                  </a:txBody>
                  <a:tcPr/>
                </a:tc>
              </a:tr>
              <a:tr h="2782346">
                <a:tc>
                  <a:txBody>
                    <a:bodyPr/>
                    <a:lstStyle/>
                    <a:p>
                      <a:pPr>
                        <a:lnSpc>
                          <a:spcPct val="115000"/>
                        </a:lnSpc>
                        <a:spcBef>
                          <a:spcPts val="1200"/>
                        </a:spcBef>
                        <a:spcAft>
                          <a:spcPts val="300"/>
                        </a:spcAft>
                      </a:pPr>
                      <a:r>
                        <a:rPr lang="nb-NO" sz="1400" b="1" kern="1600" dirty="0" smtClean="0">
                          <a:effectLst/>
                          <a:latin typeface="+mn-lt"/>
                          <a:ea typeface="Times New Roman"/>
                        </a:rPr>
                        <a:t>Profilering</a:t>
                      </a:r>
                    </a:p>
                    <a:p>
                      <a:pPr marL="342900" lvl="0" indent="-342900" algn="just">
                        <a:lnSpc>
                          <a:spcPct val="115000"/>
                        </a:lnSpc>
                        <a:spcAft>
                          <a:spcPts val="0"/>
                        </a:spcAft>
                        <a:buFont typeface="Symbol"/>
                        <a:buChar char=""/>
                      </a:pPr>
                      <a:r>
                        <a:rPr lang="nb-NO" sz="1400" dirty="0" smtClean="0">
                          <a:effectLst/>
                          <a:latin typeface="+mn-lt"/>
                          <a:ea typeface="Calibri"/>
                          <a:cs typeface="Times New Roman"/>
                        </a:rPr>
                        <a:t>I klubbens profilering bør det legges større vekt på å profilere oss som en yrkesorganisasjon.</a:t>
                      </a:r>
                    </a:p>
                    <a:p>
                      <a:pPr marL="342900" lvl="0" indent="-342900" algn="just">
                        <a:lnSpc>
                          <a:spcPct val="115000"/>
                        </a:lnSpc>
                        <a:spcAft>
                          <a:spcPts val="0"/>
                        </a:spcAft>
                        <a:buFont typeface="Symbol"/>
                        <a:buChar char=""/>
                      </a:pPr>
                      <a:r>
                        <a:rPr lang="nb-NO" sz="1400" dirty="0" smtClean="0">
                          <a:effectLst/>
                          <a:latin typeface="+mn-lt"/>
                          <a:ea typeface="Calibri"/>
                          <a:cs typeface="Times New Roman"/>
                        </a:rPr>
                        <a:t>Presentasjonmateriell overfor potensielle medlemmer bør oppdateres jevnlig.</a:t>
                      </a:r>
                    </a:p>
                    <a:p>
                      <a:pPr marL="342900" lvl="0" indent="-342900" algn="just">
                        <a:lnSpc>
                          <a:spcPct val="115000"/>
                        </a:lnSpc>
                        <a:spcAft>
                          <a:spcPts val="0"/>
                        </a:spcAft>
                        <a:buFont typeface="Symbol"/>
                        <a:buChar char=""/>
                      </a:pPr>
                      <a:r>
                        <a:rPr lang="nb-NO" sz="1400" dirty="0" smtClean="0">
                          <a:effectLst/>
                          <a:latin typeface="+mn-lt"/>
                          <a:ea typeface="Calibri"/>
                          <a:cs typeface="Times New Roman"/>
                        </a:rPr>
                        <a:t>Roll-up-presentasjon er </a:t>
                      </a:r>
                      <a:r>
                        <a:rPr lang="nb-NO" sz="1400" kern="1200" dirty="0" smtClean="0">
                          <a:solidFill>
                            <a:schemeClr val="dk1"/>
                          </a:solidFill>
                          <a:effectLst/>
                          <a:latin typeface="+mn-lt"/>
                          <a:ea typeface="Calibri"/>
                          <a:cs typeface="Times New Roman"/>
                        </a:rPr>
                        <a:t>produsert,</a:t>
                      </a:r>
                      <a:r>
                        <a:rPr lang="nb-NO" sz="1400" dirty="0" smtClean="0">
                          <a:effectLst/>
                          <a:latin typeface="+mn-lt"/>
                          <a:ea typeface="Calibri"/>
                          <a:cs typeface="Times New Roman"/>
                        </a:rPr>
                        <a:t> her satses det på yrke/vennskap, mens veldedighet tones ned.</a:t>
                      </a:r>
                    </a:p>
                    <a:p>
                      <a:pPr marL="342900" lvl="0" indent="-342900" algn="just">
                        <a:lnSpc>
                          <a:spcPct val="115000"/>
                        </a:lnSpc>
                        <a:spcAft>
                          <a:spcPts val="0"/>
                        </a:spcAft>
                        <a:buFont typeface="Symbol"/>
                        <a:buChar char=""/>
                      </a:pPr>
                      <a:r>
                        <a:rPr lang="nb-NO" sz="1400" dirty="0" smtClean="0">
                          <a:effectLst/>
                          <a:latin typeface="+mn-lt"/>
                          <a:ea typeface="Calibri"/>
                          <a:cs typeface="Times New Roman"/>
                        </a:rPr>
                        <a:t>Skaffe foredragsholder</a:t>
                      </a:r>
                      <a:r>
                        <a:rPr lang="nb-NO" sz="1400" baseline="0" dirty="0" smtClean="0">
                          <a:effectLst/>
                          <a:latin typeface="+mn-lt"/>
                          <a:ea typeface="Calibri"/>
                          <a:cs typeface="Times New Roman"/>
                        </a:rPr>
                        <a:t> til ett møte pr halvår.</a:t>
                      </a:r>
                    </a:p>
                    <a:p>
                      <a:pPr marL="285750" indent="-285750">
                        <a:buFont typeface="Arial"/>
                        <a:buChar char="•"/>
                      </a:pPr>
                      <a:r>
                        <a:rPr lang="nb-NO" sz="1400" kern="1200" dirty="0" smtClean="0">
                          <a:solidFill>
                            <a:schemeClr val="dk1"/>
                          </a:solidFill>
                          <a:effectLst/>
                          <a:latin typeface="+mn-lt"/>
                          <a:ea typeface="+mn-ea"/>
                          <a:cs typeface="+mn-cs"/>
                        </a:rPr>
                        <a:t>Aktiv bruk av ”Hvorfor Rotary?”</a:t>
                      </a:r>
                    </a:p>
                    <a:p>
                      <a:pPr marL="285750" indent="-285750">
                        <a:buFont typeface="Arial"/>
                        <a:buChar char="•"/>
                      </a:pPr>
                      <a:r>
                        <a:rPr lang="nb-NO" sz="1400" kern="1200" dirty="0" smtClean="0">
                          <a:solidFill>
                            <a:schemeClr val="dk1"/>
                          </a:solidFill>
                          <a:effectLst/>
                          <a:latin typeface="+mn-lt"/>
                          <a:ea typeface="+mn-ea"/>
                          <a:cs typeface="+mn-cs"/>
                        </a:rPr>
                        <a:t>Oppdatering av medlemsoversikt med bilder og yrkesbeskrivelse. </a:t>
                      </a:r>
                    </a:p>
                    <a:p>
                      <a:pPr marL="285750" indent="-285750">
                        <a:buFont typeface="Arial"/>
                        <a:buChar char="•"/>
                      </a:pPr>
                      <a:r>
                        <a:rPr lang="nb-NO" sz="1400" kern="1200" dirty="0" smtClean="0">
                          <a:solidFill>
                            <a:schemeClr val="dk1"/>
                          </a:solidFill>
                          <a:effectLst/>
                          <a:latin typeface="+mn-lt"/>
                          <a:ea typeface="+mn-ea"/>
                          <a:cs typeface="+mn-cs"/>
                        </a:rPr>
                        <a:t>Viktig at yrkesbeskrivelsene fokuserer på fagkompetanse/erfaring også for pensjonister.</a:t>
                      </a:r>
                    </a:p>
                    <a:p>
                      <a:pPr marL="285750" indent="-285750">
                        <a:buFont typeface="Arial"/>
                        <a:buChar char="•"/>
                      </a:pPr>
                      <a:r>
                        <a:rPr lang="nb-NO" sz="1400" kern="1200" dirty="0" smtClean="0">
                          <a:solidFill>
                            <a:schemeClr val="dk1"/>
                          </a:solidFill>
                          <a:effectLst/>
                          <a:latin typeface="+mn-lt"/>
                          <a:ea typeface="+mn-ea"/>
                          <a:cs typeface="+mn-cs"/>
                        </a:rPr>
                        <a:t>Egen web-redaktør? </a:t>
                      </a:r>
                    </a:p>
                    <a:p>
                      <a:pPr marL="285750" indent="-285750">
                        <a:buFont typeface="Arial"/>
                        <a:buChar char="•"/>
                      </a:pPr>
                      <a:r>
                        <a:rPr lang="nb-NO" sz="1400" kern="1200" dirty="0" smtClean="0">
                          <a:solidFill>
                            <a:schemeClr val="dk1"/>
                          </a:solidFill>
                          <a:effectLst/>
                          <a:latin typeface="+mn-lt"/>
                          <a:ea typeface="+mn-ea"/>
                          <a:cs typeface="+mn-cs"/>
                        </a:rPr>
                        <a:t>Kontaktmail eller telefon/adresse på forsiden av hjemmesiden er viktig.</a:t>
                      </a:r>
                    </a:p>
                    <a:p>
                      <a:pPr marL="342900" lvl="0" indent="-342900" algn="just">
                        <a:lnSpc>
                          <a:spcPct val="115000"/>
                        </a:lnSpc>
                        <a:spcAft>
                          <a:spcPts val="0"/>
                        </a:spcAft>
                        <a:buFont typeface="Symbol"/>
                        <a:buChar char=""/>
                      </a:pPr>
                      <a:endParaRPr lang="nb-NO" sz="1400" dirty="0" smtClean="0">
                        <a:effectLst/>
                        <a:latin typeface="+mn-lt"/>
                        <a:ea typeface="Calibri"/>
                        <a:cs typeface="Times New Roman"/>
                      </a:endParaRPr>
                    </a:p>
                  </a:txBody>
                  <a:tcPr/>
                </a:tc>
              </a:tr>
              <a:tr h="1464888">
                <a:tc>
                  <a:txBody>
                    <a:bodyPr/>
                    <a:lstStyle/>
                    <a:p>
                      <a:pPr algn="just">
                        <a:lnSpc>
                          <a:spcPct val="115000"/>
                        </a:lnSpc>
                        <a:spcAft>
                          <a:spcPts val="0"/>
                        </a:spcAft>
                      </a:pPr>
                      <a:r>
                        <a:rPr lang="nb-NO" sz="1400" b="1" dirty="0" smtClean="0">
                          <a:effectLst/>
                          <a:latin typeface="+mn-lt"/>
                          <a:ea typeface="Calibri"/>
                          <a:cs typeface="Times New Roman"/>
                        </a:rPr>
                        <a:t>Presse</a:t>
                      </a:r>
                      <a:endParaRPr lang="nb-NO" sz="1400" dirty="0" smtClean="0">
                        <a:effectLst/>
                        <a:latin typeface="+mn-lt"/>
                        <a:ea typeface="Calibri"/>
                        <a:cs typeface="Times New Roman"/>
                      </a:endParaRPr>
                    </a:p>
                    <a:p>
                      <a:pPr marL="342900" marR="0" lvl="0" indent="-342900" algn="just" defTabSz="914400" rtl="0" eaLnBrk="1" fontAlgn="auto" latinLnBrk="0" hangingPunct="1">
                        <a:lnSpc>
                          <a:spcPct val="115000"/>
                        </a:lnSpc>
                        <a:spcBef>
                          <a:spcPts val="0"/>
                        </a:spcBef>
                        <a:spcAft>
                          <a:spcPts val="0"/>
                        </a:spcAft>
                        <a:buClrTx/>
                        <a:buSzTx/>
                        <a:buFont typeface="Symbol"/>
                        <a:buChar char=""/>
                        <a:tabLst/>
                        <a:defRPr/>
                      </a:pPr>
                      <a:r>
                        <a:rPr lang="nb-NO" sz="1400" kern="1200" dirty="0" smtClean="0">
                          <a:solidFill>
                            <a:schemeClr val="dk1"/>
                          </a:solidFill>
                          <a:effectLst/>
                          <a:latin typeface="+mn-lt"/>
                          <a:ea typeface="+mn-ea"/>
                          <a:cs typeface="+mn-cs"/>
                        </a:rPr>
                        <a:t>Budstikka kontaktes</a:t>
                      </a:r>
                      <a:r>
                        <a:rPr lang="nb-NO" sz="1400" kern="1200" baseline="0" dirty="0" smtClean="0">
                          <a:solidFill>
                            <a:schemeClr val="dk1"/>
                          </a:solidFill>
                          <a:effectLst/>
                          <a:latin typeface="+mn-lt"/>
                          <a:ea typeface="+mn-ea"/>
                          <a:cs typeface="+mn-cs"/>
                        </a:rPr>
                        <a:t> på </a:t>
                      </a:r>
                      <a:r>
                        <a:rPr lang="nb-NO" sz="1400" kern="1200" baseline="0" dirty="0" smtClean="0">
                          <a:solidFill>
                            <a:schemeClr val="dk1"/>
                          </a:solidFill>
                          <a:effectLst/>
                          <a:latin typeface="+mn-lt"/>
                          <a:ea typeface="+mn-ea"/>
                          <a:cs typeface="+mn-cs"/>
                          <a:hlinkClick r:id="rId2"/>
                        </a:rPr>
                        <a:t>foreningsliv@budstikka.no</a:t>
                      </a:r>
                      <a:r>
                        <a:rPr lang="nb-NO" sz="1400" kern="1200" baseline="0" dirty="0" smtClean="0">
                          <a:solidFill>
                            <a:schemeClr val="dk1"/>
                          </a:solidFill>
                          <a:effectLst/>
                          <a:latin typeface="+mn-lt"/>
                          <a:ea typeface="+mn-ea"/>
                          <a:cs typeface="+mn-cs"/>
                        </a:rPr>
                        <a:t> send dette gjerne via Per for redigering.</a:t>
                      </a:r>
                    </a:p>
                    <a:p>
                      <a:pPr marL="342900" marR="0" lvl="0" indent="-342900" algn="just" defTabSz="914400" rtl="0" eaLnBrk="1" fontAlgn="auto" latinLnBrk="0" hangingPunct="1">
                        <a:lnSpc>
                          <a:spcPct val="115000"/>
                        </a:lnSpc>
                        <a:spcBef>
                          <a:spcPts val="0"/>
                        </a:spcBef>
                        <a:spcAft>
                          <a:spcPts val="0"/>
                        </a:spcAft>
                        <a:buClrTx/>
                        <a:buSzTx/>
                        <a:buFont typeface="Symbol"/>
                        <a:buChar char=""/>
                        <a:tabLst/>
                        <a:defRPr/>
                      </a:pPr>
                      <a:r>
                        <a:rPr lang="nb-NO" sz="1400" kern="1200" baseline="0" dirty="0" smtClean="0">
                          <a:solidFill>
                            <a:schemeClr val="dk1"/>
                          </a:solidFill>
                          <a:effectLst/>
                          <a:latin typeface="+mn-lt"/>
                          <a:ea typeface="+mn-ea"/>
                          <a:cs typeface="+mn-cs"/>
                        </a:rPr>
                        <a:t>Bruk også ”hva skjer?” i Budstikka til å kunngjøre aktuelle aktiviteter som kan være av interesse for andre.</a:t>
                      </a:r>
                      <a:endParaRPr lang="nb-NO" sz="1400" kern="1200" dirty="0" smtClean="0">
                        <a:solidFill>
                          <a:schemeClr val="dk1"/>
                        </a:solidFill>
                        <a:effectLst/>
                        <a:latin typeface="+mn-lt"/>
                        <a:ea typeface="+mn-ea"/>
                        <a:cs typeface="+mn-cs"/>
                      </a:endParaRPr>
                    </a:p>
                    <a:p>
                      <a:pPr marL="342900" marR="0" lvl="0" indent="-342900" algn="just" defTabSz="914400" rtl="0" eaLnBrk="1" fontAlgn="auto" latinLnBrk="0" hangingPunct="1">
                        <a:lnSpc>
                          <a:spcPct val="115000"/>
                        </a:lnSpc>
                        <a:spcBef>
                          <a:spcPts val="0"/>
                        </a:spcBef>
                        <a:spcAft>
                          <a:spcPts val="0"/>
                        </a:spcAft>
                        <a:buClrTx/>
                        <a:buSzTx/>
                        <a:buFont typeface="Symbol"/>
                        <a:buChar char=""/>
                        <a:tabLst/>
                        <a:defRPr/>
                      </a:pPr>
                      <a:r>
                        <a:rPr lang="nb-NO" sz="1400" kern="1200" dirty="0" smtClean="0">
                          <a:solidFill>
                            <a:schemeClr val="dk1"/>
                          </a:solidFill>
                          <a:effectLst/>
                          <a:latin typeface="+mn-lt"/>
                          <a:ea typeface="+mn-ea"/>
                          <a:cs typeface="+mn-cs"/>
                        </a:rPr>
                        <a:t>Vi har etablert en kontakt i Asker-avisen og Bærumsavisen, Anette Hobæk</a:t>
                      </a:r>
                      <a:r>
                        <a:rPr lang="nb-NO" sz="1400" kern="1200" baseline="0" dirty="0" smtClean="0">
                          <a:solidFill>
                            <a:schemeClr val="dk1"/>
                          </a:solidFill>
                          <a:effectLst/>
                          <a:latin typeface="+mn-lt"/>
                          <a:ea typeface="+mn-ea"/>
                          <a:cs typeface="+mn-cs"/>
                        </a:rPr>
                        <a:t> Ravnsborg.</a:t>
                      </a:r>
                      <a:endParaRPr lang="nb-NO" sz="1400" kern="1200" dirty="0" smtClean="0">
                        <a:solidFill>
                          <a:schemeClr val="dk1"/>
                        </a:solidFill>
                        <a:effectLst/>
                        <a:latin typeface="+mn-lt"/>
                        <a:ea typeface="+mn-ea"/>
                        <a:cs typeface="+mn-cs"/>
                      </a:endParaRPr>
                    </a:p>
                    <a:p>
                      <a:pPr marL="342900" lvl="0" indent="-342900" algn="just">
                        <a:lnSpc>
                          <a:spcPct val="115000"/>
                        </a:lnSpc>
                        <a:spcAft>
                          <a:spcPts val="0"/>
                        </a:spcAft>
                        <a:buFont typeface="Symbol"/>
                        <a:buChar char=""/>
                      </a:pPr>
                      <a:r>
                        <a:rPr lang="nb-NO" sz="1400" dirty="0" smtClean="0">
                          <a:effectLst/>
                          <a:latin typeface="+mn-lt"/>
                          <a:ea typeface="Calibri"/>
                          <a:cs typeface="Times New Roman"/>
                        </a:rPr>
                        <a:t>Per er villig til å bidra hvis noen har bidrag som skal publiseres i media.</a:t>
                      </a:r>
                    </a:p>
                  </a:txBody>
                  <a:tcPr/>
                </a:tc>
              </a:tr>
            </a:tbl>
          </a:graphicData>
        </a:graphic>
      </p:graphicFrame>
      <p:pic>
        <p:nvPicPr>
          <p:cNvPr id="4" name="Bilde 8" descr="ERKlogo.wmf"/>
          <p:cNvPicPr/>
          <p:nvPr/>
        </p:nvPicPr>
        <p:blipFill>
          <a:blip r:embed="rId3" cstate="print"/>
          <a:stretch>
            <a:fillRect/>
          </a:stretch>
        </p:blipFill>
        <p:spPr>
          <a:xfrm>
            <a:off x="8100393" y="332657"/>
            <a:ext cx="687705" cy="812800"/>
          </a:xfrm>
          <a:prstGeom prst="rect">
            <a:avLst/>
          </a:prstGeom>
        </p:spPr>
      </p:pic>
      <p:pic>
        <p:nvPicPr>
          <p:cNvPr id="5" name="Bilde 9" descr="RIhjulfarger.wmf"/>
          <p:cNvPicPr/>
          <p:nvPr/>
        </p:nvPicPr>
        <p:blipFill>
          <a:blip r:embed="rId4" cstate="print"/>
          <a:stretch>
            <a:fillRect/>
          </a:stretch>
        </p:blipFill>
        <p:spPr>
          <a:xfrm>
            <a:off x="323529" y="297592"/>
            <a:ext cx="890905" cy="89916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tel 1"/>
          <p:cNvSpPr>
            <a:spLocks noGrp="1"/>
          </p:cNvSpPr>
          <p:nvPr>
            <p:ph type="title"/>
          </p:nvPr>
        </p:nvSpPr>
        <p:spPr/>
        <p:txBody>
          <a:bodyPr/>
          <a:lstStyle/>
          <a:p>
            <a:r>
              <a:rPr lang="nb-NO" sz="3600" smtClean="0">
                <a:solidFill>
                  <a:srgbClr val="0070C0"/>
                </a:solidFill>
              </a:rPr>
              <a:t>Mål TRF-komitéen</a:t>
            </a:r>
          </a:p>
        </p:txBody>
      </p:sp>
      <p:graphicFrame>
        <p:nvGraphicFramePr>
          <p:cNvPr id="6" name="Plassholder for innhold 5"/>
          <p:cNvGraphicFramePr>
            <a:graphicFrameLocks noGrp="1"/>
          </p:cNvGraphicFramePr>
          <p:nvPr>
            <p:ph idx="1"/>
          </p:nvPr>
        </p:nvGraphicFramePr>
        <p:xfrm>
          <a:off x="457200" y="1268413"/>
          <a:ext cx="8229600" cy="4918144"/>
        </p:xfrm>
        <a:graphic>
          <a:graphicData uri="http://schemas.openxmlformats.org/drawingml/2006/table">
            <a:tbl>
              <a:tblPr firstRow="1" bandRow="1">
                <a:tableStyleId>{5C22544A-7EE6-4342-B048-85BDC9FD1C3A}</a:tableStyleId>
              </a:tblPr>
              <a:tblGrid>
                <a:gridCol w="8229600"/>
              </a:tblGrid>
              <a:tr h="400050">
                <a:tc>
                  <a:txBody>
                    <a:bodyPr/>
                    <a:lstStyle/>
                    <a:p>
                      <a:r>
                        <a:rPr lang="nb-NO" sz="2000" dirty="0" smtClean="0"/>
                        <a:t>2015-2017</a:t>
                      </a:r>
                      <a:endParaRPr lang="nb-NO" sz="2000" dirty="0"/>
                    </a:p>
                  </a:txBody>
                  <a:tcPr/>
                </a:tc>
              </a:tr>
              <a:tr h="1760190">
                <a:tc>
                  <a:txBody>
                    <a:bodyPr/>
                    <a:lstStyle/>
                    <a:p>
                      <a:pPr marL="0" indent="0">
                        <a:spcAft>
                          <a:spcPts val="0"/>
                        </a:spcAft>
                        <a:buFont typeface="Arial"/>
                        <a:buNone/>
                      </a:pPr>
                      <a:r>
                        <a:rPr lang="nb-NO" sz="1400" b="1" dirty="0" smtClean="0"/>
                        <a:t>Langsiktig mål (mål om tre år): </a:t>
                      </a:r>
                    </a:p>
                    <a:p>
                      <a:pPr marL="285750" indent="-285750">
                        <a:buFont typeface="Arial"/>
                        <a:buChar char="•"/>
                      </a:pPr>
                      <a:r>
                        <a:rPr lang="nb-NO" sz="1400" kern="1200" dirty="0" smtClean="0">
                          <a:solidFill>
                            <a:schemeClr val="dk1"/>
                          </a:solidFill>
                          <a:effectLst/>
                          <a:latin typeface="+mn-lt"/>
                          <a:ea typeface="+mn-ea"/>
                          <a:cs typeface="+mn-cs"/>
                        </a:rPr>
                        <a:t>Være klubbens ressurspersoner og bindeledd til Distriktets TRF-Komité.</a:t>
                      </a:r>
                    </a:p>
                    <a:p>
                      <a:pPr marL="285750" indent="-285750">
                        <a:buFont typeface="Arial"/>
                        <a:buChar char="•"/>
                      </a:pPr>
                      <a:r>
                        <a:rPr lang="nb-NO" sz="1400" kern="1200" dirty="0" smtClean="0">
                          <a:solidFill>
                            <a:schemeClr val="dk1"/>
                          </a:solidFill>
                          <a:effectLst/>
                          <a:latin typeface="+mn-lt"/>
                          <a:ea typeface="+mn-ea"/>
                          <a:cs typeface="+mn-cs"/>
                        </a:rPr>
                        <a:t>Bidra med god informasjon om TRFs virksomhet til klubbens medlemmer</a:t>
                      </a:r>
                    </a:p>
                    <a:p>
                      <a:pPr marL="285750" indent="-285750">
                        <a:buFont typeface="Arial"/>
                        <a:buChar char="•"/>
                      </a:pPr>
                      <a:r>
                        <a:rPr lang="nb-NO" sz="1400" kern="1200" dirty="0" smtClean="0">
                          <a:solidFill>
                            <a:schemeClr val="dk1"/>
                          </a:solidFill>
                          <a:effectLst/>
                          <a:latin typeface="+mn-lt"/>
                          <a:ea typeface="+mn-ea"/>
                          <a:cs typeface="+mn-cs"/>
                        </a:rPr>
                        <a:t>Motivere klubbens medlemmer til å iverksette forskjellige tiltak/ aktiviteter slik at </a:t>
                      </a:r>
                      <a:r>
                        <a:rPr lang="nb-NO" sz="1400" kern="1200" dirty="0" err="1" smtClean="0">
                          <a:solidFill>
                            <a:schemeClr val="dk1"/>
                          </a:solidFill>
                          <a:effectLst/>
                          <a:latin typeface="+mn-lt"/>
                          <a:ea typeface="+mn-ea"/>
                          <a:cs typeface="+mn-cs"/>
                        </a:rPr>
                        <a:t>Rotarys</a:t>
                      </a:r>
                      <a:r>
                        <a:rPr lang="nb-NO" sz="1400" kern="1200" dirty="0" smtClean="0">
                          <a:solidFill>
                            <a:schemeClr val="dk1"/>
                          </a:solidFill>
                          <a:effectLst/>
                          <a:latin typeface="+mn-lt"/>
                          <a:ea typeface="+mn-ea"/>
                          <a:cs typeface="+mn-cs"/>
                        </a:rPr>
                        <a:t> målsetting om at klubben bidrar med 100 US dollars pr. medlem pr. år til TRF: konsert, autogiro, utlodning 1.gang pr. måned.</a:t>
                      </a:r>
                    </a:p>
                    <a:p>
                      <a:pPr marL="285750" indent="-285750">
                        <a:buFont typeface="Arial"/>
                        <a:buChar char="•"/>
                      </a:pPr>
                      <a:r>
                        <a:rPr lang="nb-NO" sz="1400" kern="1200" dirty="0" smtClean="0">
                          <a:solidFill>
                            <a:schemeClr val="dk1"/>
                          </a:solidFill>
                          <a:effectLst/>
                          <a:latin typeface="+mn-lt"/>
                          <a:ea typeface="+mn-ea"/>
                          <a:cs typeface="+mn-cs"/>
                        </a:rPr>
                        <a:t>Foreta en årlig oppfølging av og vurdering av mulige utvidede tiltak / oppgaver ved Kishenyi-prosjektet.</a:t>
                      </a:r>
                    </a:p>
                    <a:p>
                      <a:pPr marL="285750" indent="-285750">
                        <a:buFont typeface="Arial"/>
                        <a:buNone/>
                      </a:pPr>
                      <a:endParaRPr lang="nb-NO" sz="1400" kern="1200" dirty="0" smtClean="0">
                        <a:solidFill>
                          <a:schemeClr val="dk1"/>
                        </a:solidFill>
                        <a:effectLst/>
                        <a:latin typeface="+mn-lt"/>
                        <a:ea typeface="+mn-ea"/>
                        <a:cs typeface="+mn-cs"/>
                      </a:endParaRPr>
                    </a:p>
                    <a:p>
                      <a:pPr marL="285750" indent="-285750">
                        <a:buFont typeface="Arial"/>
                        <a:buChar char="•"/>
                      </a:pPr>
                      <a:endParaRPr lang="nb-NO" sz="1400" dirty="0"/>
                    </a:p>
                  </a:txBody>
                  <a:tcPr/>
                </a:tc>
              </a:tr>
              <a:tr h="1978094">
                <a:tc>
                  <a:txBody>
                    <a:bodyPr/>
                    <a:lstStyle/>
                    <a:p>
                      <a:pPr marL="0" indent="0">
                        <a:buFont typeface="Arial"/>
                        <a:buNone/>
                      </a:pPr>
                      <a:r>
                        <a:rPr lang="nb-NO" sz="1400" b="1" dirty="0" smtClean="0"/>
                        <a:t>Mål for år 1:</a:t>
                      </a:r>
                    </a:p>
                    <a:p>
                      <a:pPr marL="285750" indent="-285750">
                        <a:buFont typeface="Arial"/>
                        <a:buChar char="•"/>
                      </a:pPr>
                      <a:r>
                        <a:rPr lang="nb-NO" sz="1400" kern="1200" dirty="0" smtClean="0">
                          <a:solidFill>
                            <a:schemeClr val="dk1"/>
                          </a:solidFill>
                          <a:effectLst/>
                          <a:latin typeface="+mn-lt"/>
                          <a:ea typeface="+mn-ea"/>
                          <a:cs typeface="+mn-cs"/>
                        </a:rPr>
                        <a:t>Bidra til at ERK blir </a:t>
                      </a:r>
                      <a:r>
                        <a:rPr lang="nb-NO" sz="1400" kern="1200" dirty="0" err="1" smtClean="0">
                          <a:solidFill>
                            <a:schemeClr val="dk1"/>
                          </a:solidFill>
                          <a:effectLst/>
                          <a:latin typeface="+mn-lt"/>
                          <a:ea typeface="+mn-ea"/>
                          <a:cs typeface="+mn-cs"/>
                        </a:rPr>
                        <a:t>TRF/Rotary</a:t>
                      </a:r>
                      <a:r>
                        <a:rPr lang="nb-NO" sz="1400" kern="1200" dirty="0" smtClean="0">
                          <a:solidFill>
                            <a:schemeClr val="dk1"/>
                          </a:solidFill>
                          <a:effectLst/>
                          <a:latin typeface="+mn-lt"/>
                          <a:ea typeface="+mn-ea"/>
                          <a:cs typeface="+mn-cs"/>
                        </a:rPr>
                        <a:t> Grant </a:t>
                      </a:r>
                      <a:r>
                        <a:rPr lang="nb-NO" sz="1400" kern="1200" dirty="0" err="1" smtClean="0">
                          <a:solidFill>
                            <a:schemeClr val="dk1"/>
                          </a:solidFill>
                          <a:effectLst/>
                          <a:latin typeface="+mn-lt"/>
                          <a:ea typeface="+mn-ea"/>
                          <a:cs typeface="+mn-cs"/>
                        </a:rPr>
                        <a:t>Model-sertifisert</a:t>
                      </a:r>
                      <a:r>
                        <a:rPr lang="nb-NO" sz="1400" kern="1200" dirty="0" smtClean="0">
                          <a:solidFill>
                            <a:schemeClr val="dk1"/>
                          </a:solidFill>
                          <a:effectLst/>
                          <a:latin typeface="+mn-lt"/>
                          <a:ea typeface="+mn-ea"/>
                          <a:cs typeface="+mn-cs"/>
                        </a:rPr>
                        <a:t>.</a:t>
                      </a:r>
                    </a:p>
                    <a:p>
                      <a:pPr marL="285750" indent="-285750">
                        <a:buFont typeface="Arial"/>
                        <a:buChar char="•"/>
                      </a:pPr>
                      <a:r>
                        <a:rPr lang="nb-NO" sz="1400" kern="1200" dirty="0" smtClean="0">
                          <a:solidFill>
                            <a:schemeClr val="dk1"/>
                          </a:solidFill>
                          <a:effectLst/>
                          <a:latin typeface="+mn-lt"/>
                          <a:ea typeface="+mn-ea"/>
                          <a:cs typeface="+mn-cs"/>
                        </a:rPr>
                        <a:t>Bidra med aktuelt foredrag vår 2015.</a:t>
                      </a:r>
                    </a:p>
                    <a:p>
                      <a:pPr marL="285750" indent="-285750">
                        <a:buFont typeface="Arial"/>
                        <a:buChar char="•"/>
                      </a:pPr>
                      <a:r>
                        <a:rPr lang="nb-NO" sz="1400" kern="1200" dirty="0" smtClean="0">
                          <a:solidFill>
                            <a:schemeClr val="dk1"/>
                          </a:solidFill>
                          <a:effectLst/>
                          <a:latin typeface="+mn-lt"/>
                          <a:ea typeface="+mn-ea"/>
                          <a:cs typeface="+mn-cs"/>
                        </a:rPr>
                        <a:t>I tillegg til ovenstående foreslås at klubbens årlige bidrag til lokale prosjekter konsentreres om ett prosjekt </a:t>
                      </a:r>
                    </a:p>
                    <a:p>
                      <a:pPr marL="285750" indent="-285750">
                        <a:buFont typeface="Arial"/>
                        <a:buChar char="•"/>
                      </a:pPr>
                      <a:r>
                        <a:rPr lang="nb-NO" sz="1400" kern="1200" dirty="0" smtClean="0">
                          <a:solidFill>
                            <a:schemeClr val="dk1"/>
                          </a:solidFill>
                          <a:effectLst/>
                          <a:latin typeface="+mn-lt"/>
                          <a:ea typeface="+mn-ea"/>
                          <a:cs typeface="+mn-cs"/>
                        </a:rPr>
                        <a:t>På</a:t>
                      </a:r>
                      <a:r>
                        <a:rPr lang="nb-NO" sz="1400" kern="1200" baseline="0" dirty="0" smtClean="0">
                          <a:solidFill>
                            <a:schemeClr val="dk1"/>
                          </a:solidFill>
                          <a:effectLst/>
                          <a:latin typeface="+mn-lt"/>
                          <a:ea typeface="+mn-ea"/>
                          <a:cs typeface="+mn-cs"/>
                        </a:rPr>
                        <a:t> lokalt plan, gjerne på lik fot med en annen klubb – men ikke for å hjelpe en annen klubb med sitt prosjekt</a:t>
                      </a:r>
                      <a:endParaRPr lang="nb-NO" sz="1400" b="1" kern="1200" baseline="0" dirty="0" smtClean="0">
                        <a:solidFill>
                          <a:schemeClr val="dk1"/>
                        </a:solidFill>
                        <a:effectLst/>
                        <a:latin typeface="+mn-lt"/>
                        <a:ea typeface="+mn-ea"/>
                        <a:cs typeface="+mn-cs"/>
                      </a:endParaRPr>
                    </a:p>
                    <a:p>
                      <a:pPr marL="285750" indent="-285750">
                        <a:buFont typeface="Arial"/>
                        <a:buChar char="•"/>
                      </a:pPr>
                      <a:r>
                        <a:rPr lang="nb-NO" sz="1400" kern="1200" baseline="0" dirty="0" smtClean="0">
                          <a:solidFill>
                            <a:schemeClr val="dk1"/>
                          </a:solidFill>
                          <a:effectLst/>
                          <a:latin typeface="+mn-lt"/>
                          <a:ea typeface="+mn-ea"/>
                          <a:cs typeface="+mn-cs"/>
                        </a:rPr>
                        <a:t>Motivere klubbens medlemmer til frivillig å gi skattefritt bidrag til </a:t>
                      </a:r>
                      <a:r>
                        <a:rPr lang="nb-NO" sz="1400" kern="1200" baseline="0" dirty="0" err="1" smtClean="0">
                          <a:solidFill>
                            <a:schemeClr val="dk1"/>
                          </a:solidFill>
                          <a:effectLst/>
                          <a:latin typeface="+mn-lt"/>
                          <a:ea typeface="+mn-ea"/>
                          <a:cs typeface="+mn-cs"/>
                        </a:rPr>
                        <a:t>Rotary</a:t>
                      </a:r>
                      <a:r>
                        <a:rPr lang="nb-NO" sz="1400" kern="1200" baseline="0" dirty="0" smtClean="0">
                          <a:solidFill>
                            <a:schemeClr val="dk1"/>
                          </a:solidFill>
                          <a:effectLst/>
                          <a:latin typeface="+mn-lt"/>
                          <a:ea typeface="+mn-ea"/>
                          <a:cs typeface="+mn-cs"/>
                        </a:rPr>
                        <a:t> Foundation gjennom Autogiro</a:t>
                      </a:r>
                    </a:p>
                    <a:p>
                      <a:pPr marL="285750" indent="-285750">
                        <a:buFont typeface="Arial"/>
                        <a:buChar char="•"/>
                      </a:pPr>
                      <a:endParaRPr lang="nb-NO" sz="1400" b="1" kern="1200" dirty="0" smtClean="0">
                        <a:solidFill>
                          <a:schemeClr val="dk1"/>
                        </a:solidFill>
                        <a:effectLst/>
                        <a:latin typeface="+mn-lt"/>
                        <a:ea typeface="+mn-ea"/>
                        <a:cs typeface="+mn-cs"/>
                      </a:endParaRPr>
                    </a:p>
                  </a:txBody>
                  <a:tcPr/>
                </a:tc>
              </a:tr>
              <a:tr h="370840">
                <a:tc>
                  <a:txBody>
                    <a:bodyPr/>
                    <a:lstStyle/>
                    <a:p>
                      <a:r>
                        <a:rPr lang="nb-NO" sz="1400" b="1" dirty="0" smtClean="0"/>
                        <a:t>Mål for</a:t>
                      </a:r>
                      <a:r>
                        <a:rPr lang="nb-NO" sz="1400" b="1" baseline="0" dirty="0" smtClean="0"/>
                        <a:t> år 2:</a:t>
                      </a:r>
                    </a:p>
                  </a:txBody>
                  <a:tcPr/>
                </a:tc>
              </a:tr>
              <a:tr h="370840">
                <a:tc>
                  <a:txBody>
                    <a:bodyPr/>
                    <a:lstStyle/>
                    <a:p>
                      <a:r>
                        <a:rPr lang="nb-NO" sz="1400" b="1" dirty="0" smtClean="0"/>
                        <a:t>Mål for år 3:</a:t>
                      </a:r>
                    </a:p>
                  </a:txBody>
                  <a:tcPr/>
                </a:tc>
              </a:tr>
            </a:tbl>
          </a:graphicData>
        </a:graphic>
      </p:graphicFrame>
      <p:pic>
        <p:nvPicPr>
          <p:cNvPr id="11281" name="Bilde 6" descr="RIhjulfarger.wmf"/>
          <p:cNvPicPr>
            <a:picLocks noChangeAspect="1" noChangeArrowheads="1"/>
          </p:cNvPicPr>
          <p:nvPr/>
        </p:nvPicPr>
        <p:blipFill>
          <a:blip r:embed="rId3" cstate="print"/>
          <a:srcRect/>
          <a:stretch>
            <a:fillRect/>
          </a:stretch>
        </p:blipFill>
        <p:spPr bwMode="auto">
          <a:xfrm>
            <a:off x="323850" y="296863"/>
            <a:ext cx="890588" cy="900112"/>
          </a:xfrm>
          <a:prstGeom prst="rect">
            <a:avLst/>
          </a:prstGeom>
          <a:noFill/>
          <a:ln w="9525">
            <a:noFill/>
            <a:miter lim="800000"/>
            <a:headEnd/>
            <a:tailEnd/>
          </a:ln>
        </p:spPr>
      </p:pic>
      <p:pic>
        <p:nvPicPr>
          <p:cNvPr id="11282" name="Bilde 7" descr="ERKlogo.wmf"/>
          <p:cNvPicPr>
            <a:picLocks noChangeAspect="1" noChangeArrowheads="1"/>
          </p:cNvPicPr>
          <p:nvPr/>
        </p:nvPicPr>
        <p:blipFill>
          <a:blip r:embed="rId4" cstate="print"/>
          <a:srcRect/>
          <a:stretch>
            <a:fillRect/>
          </a:stretch>
        </p:blipFill>
        <p:spPr bwMode="auto">
          <a:xfrm>
            <a:off x="8101013" y="333375"/>
            <a:ext cx="687387" cy="81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tel 1"/>
          <p:cNvSpPr>
            <a:spLocks noGrp="1"/>
          </p:cNvSpPr>
          <p:nvPr>
            <p:ph type="title"/>
          </p:nvPr>
        </p:nvSpPr>
        <p:spPr>
          <a:xfrm>
            <a:off x="323850" y="53975"/>
            <a:ext cx="8229600" cy="1143000"/>
          </a:xfrm>
        </p:spPr>
        <p:txBody>
          <a:bodyPr/>
          <a:lstStyle/>
          <a:p>
            <a:r>
              <a:rPr lang="nb-NO" sz="3600" smtClean="0">
                <a:solidFill>
                  <a:srgbClr val="FFC300"/>
                </a:solidFill>
              </a:rPr>
              <a:t>Plan TRF-komitéen</a:t>
            </a:r>
          </a:p>
        </p:txBody>
      </p:sp>
      <p:graphicFrame>
        <p:nvGraphicFramePr>
          <p:cNvPr id="4" name="Plassholder for innhold 3"/>
          <p:cNvGraphicFramePr>
            <a:graphicFrameLocks noGrp="1"/>
          </p:cNvGraphicFramePr>
          <p:nvPr>
            <p:ph idx="1"/>
          </p:nvPr>
        </p:nvGraphicFramePr>
        <p:xfrm>
          <a:off x="457200" y="1268413"/>
          <a:ext cx="8229600" cy="4415357"/>
        </p:xfrm>
        <a:graphic>
          <a:graphicData uri="http://schemas.openxmlformats.org/drawingml/2006/table">
            <a:tbl>
              <a:tblPr firstRow="1" bandRow="1">
                <a:tableStyleId>{5C22544A-7EE6-4342-B048-85BDC9FD1C3A}</a:tableStyleId>
              </a:tblPr>
              <a:tblGrid>
                <a:gridCol w="4114800"/>
                <a:gridCol w="1224136"/>
                <a:gridCol w="833264"/>
                <a:gridCol w="2057400"/>
              </a:tblGrid>
              <a:tr h="525780">
                <a:tc>
                  <a:txBody>
                    <a:bodyPr/>
                    <a:lstStyle/>
                    <a:p>
                      <a:r>
                        <a:rPr lang="nb-NO" sz="1400" dirty="0" smtClean="0"/>
                        <a:t>Aktiviteter </a:t>
                      </a:r>
                      <a:r>
                        <a:rPr lang="nb-NO" sz="1400" dirty="0" smtClean="0"/>
                        <a:t>2015</a:t>
                      </a:r>
                      <a:endParaRPr lang="nb-NO" sz="1400" dirty="0"/>
                    </a:p>
                  </a:txBody>
                  <a:tcPr/>
                </a:tc>
                <a:tc>
                  <a:txBody>
                    <a:bodyPr/>
                    <a:lstStyle/>
                    <a:p>
                      <a:r>
                        <a:rPr lang="nb-NO" sz="1400" dirty="0" smtClean="0"/>
                        <a:t>Ansvar</a:t>
                      </a:r>
                      <a:endParaRPr lang="nb-NO" sz="1400" dirty="0"/>
                    </a:p>
                  </a:txBody>
                  <a:tcPr/>
                </a:tc>
                <a:tc>
                  <a:txBody>
                    <a:bodyPr/>
                    <a:lstStyle/>
                    <a:p>
                      <a:r>
                        <a:rPr lang="nb-NO" sz="1400" dirty="0" smtClean="0"/>
                        <a:t>Tidsfrist</a:t>
                      </a:r>
                      <a:endParaRPr lang="nb-NO" sz="1400" dirty="0"/>
                    </a:p>
                  </a:txBody>
                  <a:tcPr/>
                </a:tc>
                <a:tc>
                  <a:txBody>
                    <a:bodyPr/>
                    <a:lstStyle/>
                    <a:p>
                      <a:r>
                        <a:rPr lang="nb-NO" sz="1400" dirty="0" smtClean="0"/>
                        <a:t>Info til/kommentar</a:t>
                      </a:r>
                      <a:endParaRPr lang="nb-NO" sz="1400" dirty="0"/>
                    </a:p>
                  </a:txBody>
                  <a:tcPr/>
                </a:tc>
              </a:tr>
              <a:tr h="13944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kern="1200" dirty="0" smtClean="0">
                          <a:solidFill>
                            <a:schemeClr val="dk1"/>
                          </a:solidFill>
                          <a:effectLst/>
                          <a:latin typeface="+mn-lt"/>
                          <a:ea typeface="+mn-ea"/>
                          <a:cs typeface="+mn-cs"/>
                        </a:rPr>
                        <a:t>Informere klubbens medlemmer én gang pr. år om TRFs organisasjon, studieprogrammer, humanitære programmer,  Polio Plus og </a:t>
                      </a:r>
                      <a:r>
                        <a:rPr lang="nb-NO" sz="1400" b="0" kern="1200" dirty="0" err="1" smtClean="0">
                          <a:solidFill>
                            <a:schemeClr val="dk1"/>
                          </a:solidFill>
                          <a:effectLst/>
                          <a:latin typeface="+mn-lt"/>
                          <a:ea typeface="+mn-ea"/>
                          <a:cs typeface="+mn-cs"/>
                        </a:rPr>
                        <a:t>Model</a:t>
                      </a:r>
                      <a:r>
                        <a:rPr lang="nb-NO" sz="1400" b="0" kern="1200" baseline="0" dirty="0" smtClean="0">
                          <a:solidFill>
                            <a:schemeClr val="dk1"/>
                          </a:solidFill>
                          <a:effectLst/>
                          <a:latin typeface="+mn-lt"/>
                          <a:ea typeface="+mn-ea"/>
                          <a:cs typeface="+mn-cs"/>
                        </a:rPr>
                        <a:t> for Global </a:t>
                      </a:r>
                      <a:r>
                        <a:rPr lang="nb-NO" sz="1400" b="0" kern="1200" baseline="0" dirty="0" err="1" smtClean="0">
                          <a:solidFill>
                            <a:schemeClr val="dk1"/>
                          </a:solidFill>
                          <a:effectLst/>
                          <a:latin typeface="+mn-lt"/>
                          <a:ea typeface="+mn-ea"/>
                          <a:cs typeface="+mn-cs"/>
                        </a:rPr>
                        <a:t>Grant/District</a:t>
                      </a:r>
                      <a:r>
                        <a:rPr lang="nb-NO" sz="1400" b="0" kern="1200" baseline="0" dirty="0" smtClean="0">
                          <a:solidFill>
                            <a:schemeClr val="dk1"/>
                          </a:solidFill>
                          <a:effectLst/>
                          <a:latin typeface="+mn-lt"/>
                          <a:ea typeface="+mn-ea"/>
                          <a:cs typeface="+mn-cs"/>
                        </a:rPr>
                        <a:t> Grant</a:t>
                      </a:r>
                      <a:endParaRPr lang="nb-NO" sz="1400" b="0" kern="1200" dirty="0" smtClean="0">
                        <a:solidFill>
                          <a:schemeClr val="dk1"/>
                        </a:solidFill>
                        <a:effectLst/>
                        <a:latin typeface="+mn-lt"/>
                        <a:ea typeface="+mn-ea"/>
                        <a:cs typeface="+mn-cs"/>
                      </a:endParaRPr>
                    </a:p>
                  </a:txBody>
                  <a:tcPr/>
                </a:tc>
                <a:tc>
                  <a:txBody>
                    <a:bodyPr/>
                    <a:lstStyle/>
                    <a:p>
                      <a:r>
                        <a:rPr lang="nb-NO" sz="1400" dirty="0" smtClean="0"/>
                        <a:t>Jo</a:t>
                      </a:r>
                      <a:endParaRPr lang="nb-NO" sz="1400" dirty="0"/>
                    </a:p>
                  </a:txBody>
                  <a:tcPr/>
                </a:tc>
                <a:tc>
                  <a:txBody>
                    <a:bodyPr/>
                    <a:lstStyle/>
                    <a:p>
                      <a:endParaRPr lang="nb-NO" sz="1400" dirty="0" smtClean="0"/>
                    </a:p>
                  </a:txBody>
                  <a:tcPr/>
                </a:tc>
                <a:tc>
                  <a:txBody>
                    <a:bodyPr/>
                    <a:lstStyle/>
                    <a:p>
                      <a:r>
                        <a:rPr lang="nb-NO" sz="1400" smtClean="0"/>
                        <a:t>Medlemsmøte  2014-15</a:t>
                      </a:r>
                      <a:endParaRPr lang="nb-NO" sz="1400" dirty="0" smtClean="0"/>
                    </a:p>
                  </a:txBody>
                  <a:tcPr/>
                </a:tc>
              </a:tr>
              <a:tr h="7429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kern="1200" dirty="0" smtClean="0">
                          <a:solidFill>
                            <a:schemeClr val="dk1"/>
                          </a:solidFill>
                          <a:effectLst/>
                          <a:latin typeface="+mn-lt"/>
                          <a:ea typeface="+mn-ea"/>
                          <a:cs typeface="+mn-cs"/>
                        </a:rPr>
                        <a:t>Foredrag av Marius Koestler, 1 gang pr. år,  ref. hans  Rotary Peace Fellowship.</a:t>
                      </a:r>
                    </a:p>
                  </a:txBody>
                  <a:tcPr/>
                </a:tc>
                <a:tc>
                  <a:txBody>
                    <a:bodyPr/>
                    <a:lstStyle/>
                    <a:p>
                      <a:r>
                        <a:rPr lang="nb-NO" sz="1400" dirty="0" smtClean="0"/>
                        <a:t>Ole</a:t>
                      </a:r>
                      <a:endParaRPr lang="nb-NO" sz="1400" dirty="0"/>
                    </a:p>
                  </a:txBody>
                  <a:tcPr/>
                </a:tc>
                <a:tc>
                  <a:txBody>
                    <a:bodyPr/>
                    <a:lstStyle/>
                    <a:p>
                      <a:endParaRPr lang="nb-NO" sz="1400" dirty="0"/>
                    </a:p>
                  </a:txBody>
                  <a:tcPr/>
                </a:tc>
                <a:tc>
                  <a:txBody>
                    <a:bodyPr/>
                    <a:lstStyle/>
                    <a:p>
                      <a:r>
                        <a:rPr lang="nb-NO" sz="1400" dirty="0" err="1" smtClean="0"/>
                        <a:t>Programkomite</a:t>
                      </a:r>
                      <a:r>
                        <a:rPr lang="nb-NO" sz="1400" dirty="0" smtClean="0"/>
                        <a:t> 2014-15</a:t>
                      </a:r>
                      <a:r>
                        <a:rPr lang="nb-NO" sz="1400" i="1" dirty="0" smtClean="0">
                          <a:solidFill>
                            <a:srgbClr val="7030A0"/>
                          </a:solidFill>
                        </a:rPr>
                        <a:t>             </a:t>
                      </a:r>
                      <a:endParaRPr lang="nb-NO" sz="1400" i="1" dirty="0">
                        <a:solidFill>
                          <a:srgbClr val="7030A0"/>
                        </a:solidFill>
                      </a:endParaRPr>
                    </a:p>
                  </a:txBody>
                  <a:tcPr/>
                </a:tc>
              </a:tr>
              <a:tr h="10092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kern="1200" dirty="0" smtClean="0">
                          <a:solidFill>
                            <a:schemeClr val="dk1"/>
                          </a:solidFill>
                          <a:effectLst/>
                          <a:latin typeface="+mn-lt"/>
                          <a:ea typeface="+mn-ea"/>
                          <a:cs typeface="+mn-cs"/>
                        </a:rPr>
                        <a:t>Følge opp </a:t>
                      </a:r>
                      <a:r>
                        <a:rPr lang="nb-NO" sz="1400" b="0" kern="1200" dirty="0" err="1" smtClean="0">
                          <a:solidFill>
                            <a:schemeClr val="dk1"/>
                          </a:solidFill>
                          <a:effectLst/>
                          <a:latin typeface="+mn-lt"/>
                          <a:ea typeface="+mn-ea"/>
                          <a:cs typeface="+mn-cs"/>
                        </a:rPr>
                        <a:t>Kisenyi-prosjektet</a:t>
                      </a:r>
                      <a:r>
                        <a:rPr lang="nb-NO" sz="1400" b="0" kern="1200" dirty="0" smtClean="0">
                          <a:solidFill>
                            <a:schemeClr val="dk1"/>
                          </a:solidFill>
                          <a:effectLst/>
                          <a:latin typeface="+mn-lt"/>
                          <a:ea typeface="+mn-ea"/>
                          <a:cs typeface="+mn-cs"/>
                        </a:rPr>
                        <a:t> .Komiteen ser det som særdeles viktig at anlegget fungerer tilfredsstillende i årene utover 2014.</a:t>
                      </a:r>
                    </a:p>
                  </a:txBody>
                  <a:tcPr/>
                </a:tc>
                <a:tc>
                  <a:txBody>
                    <a:bodyPr/>
                    <a:lstStyle/>
                    <a:p>
                      <a:r>
                        <a:rPr lang="nb-NO" sz="1400" dirty="0" smtClean="0"/>
                        <a:t>Jo</a:t>
                      </a:r>
                      <a:endParaRPr lang="nb-NO" sz="1400" dirty="0"/>
                    </a:p>
                  </a:txBody>
                  <a:tcPr/>
                </a:tc>
                <a:tc>
                  <a:txBody>
                    <a:bodyPr/>
                    <a:lstStyle/>
                    <a:p>
                      <a:endParaRPr lang="nb-NO"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t>Styret</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t>Avtale om støttefond opprettet</a:t>
                      </a:r>
                    </a:p>
                  </a:txBody>
                  <a:tcPr/>
                </a:tc>
              </a:tr>
              <a:tr h="742950">
                <a:tc>
                  <a:txBody>
                    <a:bodyPr/>
                    <a:lstStyle/>
                    <a:p>
                      <a:r>
                        <a:rPr lang="nb-NO" sz="1400" b="0" kern="1200" dirty="0" smtClean="0">
                          <a:solidFill>
                            <a:schemeClr val="dk1"/>
                          </a:solidFill>
                          <a:effectLst/>
                          <a:latin typeface="+mn-lt"/>
                          <a:ea typeface="+mn-ea"/>
                          <a:cs typeface="+mn-cs"/>
                        </a:rPr>
                        <a:t>Delta årlig på TRF- seminaret arrangert av Distriktet.</a:t>
                      </a:r>
                      <a:endParaRPr lang="nb-NO" sz="1400" dirty="0" smtClean="0"/>
                    </a:p>
                  </a:txBody>
                  <a:tcPr/>
                </a:tc>
                <a:tc>
                  <a:txBody>
                    <a:bodyPr/>
                    <a:lstStyle/>
                    <a:p>
                      <a:r>
                        <a:rPr lang="nb-NO" sz="1400" dirty="0" smtClean="0"/>
                        <a:t>Jo</a:t>
                      </a:r>
                      <a:endParaRPr lang="nb-NO" sz="1400" dirty="0"/>
                    </a:p>
                  </a:txBody>
                  <a:tcPr/>
                </a:tc>
                <a:tc>
                  <a:txBody>
                    <a:bodyPr/>
                    <a:lstStyle/>
                    <a:p>
                      <a:endParaRPr lang="nb-NO" sz="1400" dirty="0"/>
                    </a:p>
                  </a:txBody>
                  <a:tcPr/>
                </a:tc>
                <a:tc>
                  <a:txBody>
                    <a:bodyPr/>
                    <a:lstStyle/>
                    <a:p>
                      <a:r>
                        <a:rPr lang="nb-NO" sz="1400" dirty="0" smtClean="0"/>
                        <a:t>Gjennomført september 2014</a:t>
                      </a:r>
                      <a:endParaRPr lang="nb-NO" sz="1400" i="1" dirty="0">
                        <a:solidFill>
                          <a:srgbClr val="7030A0"/>
                        </a:solidFill>
                      </a:endParaRPr>
                    </a:p>
                  </a:txBody>
                  <a:tcPr/>
                </a:tc>
              </a:tr>
            </a:tbl>
          </a:graphicData>
        </a:graphic>
      </p:graphicFrame>
      <p:pic>
        <p:nvPicPr>
          <p:cNvPr id="12323" name="Bilde 8" descr="ERKlogo.wmf"/>
          <p:cNvPicPr>
            <a:picLocks noChangeAspect="1" noChangeArrowheads="1"/>
          </p:cNvPicPr>
          <p:nvPr/>
        </p:nvPicPr>
        <p:blipFill>
          <a:blip r:embed="rId3" cstate="print"/>
          <a:srcRect/>
          <a:stretch>
            <a:fillRect/>
          </a:stretch>
        </p:blipFill>
        <p:spPr bwMode="auto">
          <a:xfrm>
            <a:off x="8101013" y="44450"/>
            <a:ext cx="687387" cy="812800"/>
          </a:xfrm>
          <a:prstGeom prst="rect">
            <a:avLst/>
          </a:prstGeom>
          <a:noFill/>
          <a:ln w="9525">
            <a:noFill/>
            <a:miter lim="800000"/>
            <a:headEnd/>
            <a:tailEnd/>
          </a:ln>
        </p:spPr>
      </p:pic>
      <p:pic>
        <p:nvPicPr>
          <p:cNvPr id="12324" name="Bilde 9" descr="RIhjulfarger.wmf"/>
          <p:cNvPicPr>
            <a:picLocks noChangeAspect="1" noChangeArrowheads="1"/>
          </p:cNvPicPr>
          <p:nvPr/>
        </p:nvPicPr>
        <p:blipFill>
          <a:blip r:embed="rId4" cstate="print"/>
          <a:srcRect/>
          <a:stretch>
            <a:fillRect/>
          </a:stretch>
        </p:blipFill>
        <p:spPr bwMode="auto">
          <a:xfrm>
            <a:off x="323850" y="44450"/>
            <a:ext cx="890588" cy="900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tel 1"/>
          <p:cNvSpPr>
            <a:spLocks noGrp="1"/>
          </p:cNvSpPr>
          <p:nvPr>
            <p:ph type="title"/>
          </p:nvPr>
        </p:nvSpPr>
        <p:spPr/>
        <p:txBody>
          <a:bodyPr/>
          <a:lstStyle/>
          <a:p>
            <a:r>
              <a:rPr lang="nb-NO" sz="3600" smtClean="0">
                <a:solidFill>
                  <a:srgbClr val="0070C0"/>
                </a:solidFill>
              </a:rPr>
              <a:t>Mål Hus- og Festkomitéen</a:t>
            </a:r>
            <a:endParaRPr lang="nb-NO" sz="3600" smtClean="0">
              <a:solidFill>
                <a:srgbClr val="FFC300"/>
              </a:solidFill>
            </a:endParaRPr>
          </a:p>
        </p:txBody>
      </p:sp>
      <p:graphicFrame>
        <p:nvGraphicFramePr>
          <p:cNvPr id="6" name="Plassholder for innhold 5"/>
          <p:cNvGraphicFramePr>
            <a:graphicFrameLocks noGrp="1"/>
          </p:cNvGraphicFramePr>
          <p:nvPr>
            <p:ph idx="1"/>
          </p:nvPr>
        </p:nvGraphicFramePr>
        <p:xfrm>
          <a:off x="457200" y="1268413"/>
          <a:ext cx="8229600" cy="4862830"/>
        </p:xfrm>
        <a:graphic>
          <a:graphicData uri="http://schemas.openxmlformats.org/drawingml/2006/table">
            <a:tbl>
              <a:tblPr firstRow="1" bandRow="1">
                <a:tableStyleId>{5C22544A-7EE6-4342-B048-85BDC9FD1C3A}</a:tableStyleId>
              </a:tblPr>
              <a:tblGrid>
                <a:gridCol w="8229600"/>
              </a:tblGrid>
              <a:tr h="370840">
                <a:tc>
                  <a:txBody>
                    <a:bodyPr/>
                    <a:lstStyle/>
                    <a:p>
                      <a:r>
                        <a:rPr lang="nb-NO" sz="1800" dirty="0" smtClean="0"/>
                        <a:t>2015-2017</a:t>
                      </a:r>
                      <a:endParaRPr lang="nb-NO" sz="1800" dirty="0"/>
                    </a:p>
                  </a:txBody>
                  <a:tcPr/>
                </a:tc>
              </a:tr>
              <a:tr h="1291590">
                <a:tc>
                  <a:txBody>
                    <a:bodyPr/>
                    <a:lstStyle/>
                    <a:p>
                      <a:r>
                        <a:rPr lang="nb-NO" sz="1600" b="1" dirty="0" smtClean="0"/>
                        <a:t>Langsiktig mål (mål om tre år):</a:t>
                      </a:r>
                    </a:p>
                    <a:p>
                      <a:pPr marL="285750" indent="-285750">
                        <a:buFont typeface="Arial" pitchFamily="34" charset="0"/>
                        <a:buChar char="•"/>
                      </a:pPr>
                      <a:r>
                        <a:rPr lang="nb-NO" sz="1600" dirty="0" smtClean="0"/>
                        <a:t>Trivsel, vennskap og åpenhet er limet i klubben</a:t>
                      </a:r>
                    </a:p>
                    <a:p>
                      <a:pPr marL="285750" indent="-285750">
                        <a:buFont typeface="Arial" pitchFamily="34" charset="0"/>
                        <a:buChar char="•"/>
                      </a:pPr>
                      <a:r>
                        <a:rPr lang="nb-NO" sz="1600" dirty="0" smtClean="0"/>
                        <a:t>Lokaler og innkjørsel gir godt og hyggelig førsteinntrykk </a:t>
                      </a:r>
                    </a:p>
                    <a:p>
                      <a:pPr marL="285750" indent="-285750">
                        <a:buFont typeface="Arial" pitchFamily="34" charset="0"/>
                        <a:buChar char="•"/>
                      </a:pPr>
                      <a:r>
                        <a:rPr lang="nb-NO" sz="1600" dirty="0" smtClean="0"/>
                        <a:t>Sikre hyggelige og praktiske møtelokaler </a:t>
                      </a:r>
                    </a:p>
                  </a:txBody>
                  <a:tcPr/>
                </a:tc>
              </a:tr>
              <a:tr h="1771650">
                <a:tc>
                  <a:txBody>
                    <a:bodyPr/>
                    <a:lstStyle/>
                    <a:p>
                      <a:r>
                        <a:rPr lang="nb-NO" sz="1600" b="1" dirty="0" smtClean="0"/>
                        <a:t>Mål for år 1:</a:t>
                      </a:r>
                    </a:p>
                    <a:p>
                      <a:pPr marL="285750" indent="-285750">
                        <a:buFont typeface="Arial" pitchFamily="34" charset="0"/>
                        <a:buChar char="•"/>
                      </a:pPr>
                      <a:r>
                        <a:rPr lang="nb-NO" sz="1600" dirty="0" smtClean="0"/>
                        <a:t>Sørge for praktisk</a:t>
                      </a:r>
                      <a:r>
                        <a:rPr lang="nb-NO" sz="1600" baseline="0" dirty="0" smtClean="0"/>
                        <a:t> arrangement av medlemsmøtene, istandsetting, rydding</a:t>
                      </a:r>
                      <a:endParaRPr lang="nb-NO" sz="1600" i="1" baseline="0" dirty="0" smtClean="0">
                        <a:solidFill>
                          <a:srgbClr val="7030A0"/>
                        </a:solidFill>
                      </a:endParaRPr>
                    </a:p>
                    <a:p>
                      <a:pPr marL="285750" indent="-285750">
                        <a:buFont typeface="Arial" pitchFamily="34" charset="0"/>
                        <a:buChar char="•"/>
                      </a:pPr>
                      <a:r>
                        <a:rPr lang="nb-NO" sz="1600" baseline="0" dirty="0" smtClean="0"/>
                        <a:t>Sørge for å arrangere sosiale sammenkomster</a:t>
                      </a:r>
                      <a:endParaRPr lang="nb-NO" sz="1600" i="1" baseline="0" dirty="0" smtClean="0">
                        <a:solidFill>
                          <a:srgbClr val="7030A0"/>
                        </a:solidFill>
                      </a:endParaRPr>
                    </a:p>
                    <a:p>
                      <a:pPr marL="285750" indent="-285750">
                        <a:buFont typeface="Arial" pitchFamily="34" charset="0"/>
                        <a:buChar char="•"/>
                      </a:pPr>
                      <a:r>
                        <a:rPr lang="nb-NO" sz="1600" baseline="0" dirty="0" smtClean="0"/>
                        <a:t>Diskutere klubbens indre liv</a:t>
                      </a:r>
                      <a:endParaRPr lang="nb-NO" sz="1600" i="1" dirty="0" smtClean="0">
                        <a:solidFill>
                          <a:srgbClr val="7030A0"/>
                        </a:solidFill>
                      </a:endParaRPr>
                    </a:p>
                    <a:p>
                      <a:pPr marL="171450" indent="-171450">
                        <a:buFont typeface="Arial" pitchFamily="34" charset="0"/>
                        <a:buChar char="•"/>
                      </a:pPr>
                      <a:r>
                        <a:rPr lang="nb-NO" sz="1600" dirty="0" smtClean="0"/>
                        <a:t>  </a:t>
                      </a:r>
                      <a:r>
                        <a:rPr lang="nb-NO" sz="1600" baseline="0" dirty="0" smtClean="0"/>
                        <a:t> Sørge for at møtelokalene er hyggelige og praktiske</a:t>
                      </a:r>
                      <a:endParaRPr lang="nb-NO" sz="1600" i="1" baseline="0" dirty="0" smtClean="0">
                        <a:solidFill>
                          <a:srgbClr val="7030A0"/>
                        </a:solidFill>
                      </a:endParaRPr>
                    </a:p>
                    <a:p>
                      <a:pPr marL="171450" indent="-171450">
                        <a:buFont typeface="Arial" pitchFamily="34" charset="0"/>
                        <a:buChar char="•"/>
                      </a:pPr>
                      <a:r>
                        <a:rPr lang="nb-NO" sz="1600" baseline="0" dirty="0" smtClean="0"/>
                        <a:t>   Opprettholde god kontakt med Vellets styreleder </a:t>
                      </a:r>
                    </a:p>
                    <a:p>
                      <a:pPr marL="171450" indent="-171450">
                        <a:buFont typeface="Arial" pitchFamily="34" charset="0"/>
                        <a:buChar char="•"/>
                      </a:pPr>
                      <a:r>
                        <a:rPr lang="nb-NO" sz="1600" baseline="0" dirty="0" smtClean="0"/>
                        <a:t>  </a:t>
                      </a:r>
                      <a:r>
                        <a:rPr lang="nb-NO" sz="1600" baseline="0" dirty="0" err="1" smtClean="0"/>
                        <a:t>Shine</a:t>
                      </a:r>
                      <a:r>
                        <a:rPr lang="nb-NO" sz="1600" baseline="0" dirty="0" smtClean="0"/>
                        <a:t> opp klubbens ansikt: aktiv delta i rydding og vedlikehold av inngangspartiet.  Vi holder    hus i et vel-lokale, vi må selv sørge for at det ser skikkelig ut !</a:t>
                      </a:r>
                      <a:endParaRPr lang="nb-NO" sz="1600" dirty="0" smtClean="0"/>
                    </a:p>
                  </a:txBody>
                  <a:tcPr/>
                </a:tc>
              </a:tr>
              <a:tr h="579120">
                <a:tc>
                  <a:txBody>
                    <a:bodyPr/>
                    <a:lstStyle/>
                    <a:p>
                      <a:r>
                        <a:rPr lang="nb-NO" sz="1600" b="1" dirty="0" smtClean="0"/>
                        <a:t>Mål for</a:t>
                      </a:r>
                      <a:r>
                        <a:rPr lang="nb-NO" sz="1600" b="1" baseline="0" dirty="0" smtClean="0"/>
                        <a:t> år 2:</a:t>
                      </a:r>
                    </a:p>
                    <a:p>
                      <a:pPr marL="285750" indent="-285750">
                        <a:buFont typeface="Arial"/>
                        <a:buChar char="•"/>
                      </a:pPr>
                      <a:r>
                        <a:rPr lang="nb-NO" sz="1600" baseline="0" dirty="0" smtClean="0"/>
                        <a:t>Videreføre og aktivt følge opp utvikle målene fra år 1</a:t>
                      </a:r>
                    </a:p>
                  </a:txBody>
                  <a:tcPr/>
                </a:tc>
              </a:tr>
              <a:tr h="579120">
                <a:tc>
                  <a:txBody>
                    <a:bodyPr/>
                    <a:lstStyle/>
                    <a:p>
                      <a:r>
                        <a:rPr lang="nb-NO" sz="1600" b="1" dirty="0" smtClean="0"/>
                        <a:t>Mål for år 3:</a:t>
                      </a:r>
                    </a:p>
                    <a:p>
                      <a:endParaRPr lang="nb-NO" sz="1600" dirty="0"/>
                    </a:p>
                  </a:txBody>
                  <a:tcPr/>
                </a:tc>
              </a:tr>
            </a:tbl>
          </a:graphicData>
        </a:graphic>
      </p:graphicFrame>
      <p:pic>
        <p:nvPicPr>
          <p:cNvPr id="13329" name="Bilde 6" descr="RIhjulfarger.wmf"/>
          <p:cNvPicPr>
            <a:picLocks noChangeAspect="1" noChangeArrowheads="1"/>
          </p:cNvPicPr>
          <p:nvPr/>
        </p:nvPicPr>
        <p:blipFill>
          <a:blip r:embed="rId3" cstate="print"/>
          <a:srcRect/>
          <a:stretch>
            <a:fillRect/>
          </a:stretch>
        </p:blipFill>
        <p:spPr bwMode="auto">
          <a:xfrm>
            <a:off x="323850" y="296863"/>
            <a:ext cx="890588" cy="900112"/>
          </a:xfrm>
          <a:prstGeom prst="rect">
            <a:avLst/>
          </a:prstGeom>
          <a:noFill/>
          <a:ln w="9525">
            <a:noFill/>
            <a:miter lim="800000"/>
            <a:headEnd/>
            <a:tailEnd/>
          </a:ln>
        </p:spPr>
      </p:pic>
      <p:pic>
        <p:nvPicPr>
          <p:cNvPr id="13330" name="Bilde 7" descr="ERKlogo.wmf"/>
          <p:cNvPicPr>
            <a:picLocks noChangeAspect="1" noChangeArrowheads="1"/>
          </p:cNvPicPr>
          <p:nvPr/>
        </p:nvPicPr>
        <p:blipFill>
          <a:blip r:embed="rId4" cstate="print"/>
          <a:srcRect/>
          <a:stretch>
            <a:fillRect/>
          </a:stretch>
        </p:blipFill>
        <p:spPr bwMode="auto">
          <a:xfrm>
            <a:off x="8101013" y="333375"/>
            <a:ext cx="687387" cy="81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tel 1"/>
          <p:cNvSpPr>
            <a:spLocks noGrp="1"/>
          </p:cNvSpPr>
          <p:nvPr>
            <p:ph type="title"/>
          </p:nvPr>
        </p:nvSpPr>
        <p:spPr>
          <a:xfrm>
            <a:off x="457200" y="115888"/>
            <a:ext cx="8229600" cy="1143000"/>
          </a:xfrm>
        </p:spPr>
        <p:txBody>
          <a:bodyPr/>
          <a:lstStyle/>
          <a:p>
            <a:r>
              <a:rPr lang="nb-NO" sz="3600" smtClean="0">
                <a:solidFill>
                  <a:srgbClr val="FFC300"/>
                </a:solidFill>
              </a:rPr>
              <a:t>Plan Hus- og Festkomitéen</a:t>
            </a:r>
          </a:p>
        </p:txBody>
      </p:sp>
      <p:graphicFrame>
        <p:nvGraphicFramePr>
          <p:cNvPr id="4" name="Plassholder for innhold 3"/>
          <p:cNvGraphicFramePr>
            <a:graphicFrameLocks noGrp="1"/>
          </p:cNvGraphicFramePr>
          <p:nvPr>
            <p:ph idx="1"/>
          </p:nvPr>
        </p:nvGraphicFramePr>
        <p:xfrm>
          <a:off x="457200" y="1268413"/>
          <a:ext cx="8229600" cy="5055870"/>
        </p:xfrm>
        <a:graphic>
          <a:graphicData uri="http://schemas.openxmlformats.org/drawingml/2006/table">
            <a:tbl>
              <a:tblPr firstRow="1" bandRow="1">
                <a:tableStyleId>{5C22544A-7EE6-4342-B048-85BDC9FD1C3A}</a:tableStyleId>
              </a:tblPr>
              <a:tblGrid>
                <a:gridCol w="3466728"/>
                <a:gridCol w="1512168"/>
                <a:gridCol w="1193304"/>
                <a:gridCol w="2057400"/>
              </a:tblGrid>
              <a:tr h="640080">
                <a:tc>
                  <a:txBody>
                    <a:bodyPr/>
                    <a:lstStyle/>
                    <a:p>
                      <a:r>
                        <a:rPr lang="nb-NO" sz="1800" dirty="0" smtClean="0"/>
                        <a:t>Aktiviteter </a:t>
                      </a:r>
                      <a:r>
                        <a:rPr lang="nb-NO" sz="1800" dirty="0" smtClean="0"/>
                        <a:t>2015</a:t>
                      </a:r>
                      <a:endParaRPr lang="nb-NO" sz="1800" dirty="0"/>
                    </a:p>
                  </a:txBody>
                  <a:tcPr/>
                </a:tc>
                <a:tc>
                  <a:txBody>
                    <a:bodyPr/>
                    <a:lstStyle/>
                    <a:p>
                      <a:r>
                        <a:rPr lang="nb-NO" sz="1800" dirty="0" smtClean="0"/>
                        <a:t>Ansvar</a:t>
                      </a:r>
                      <a:endParaRPr lang="nb-NO" sz="1800" dirty="0"/>
                    </a:p>
                  </a:txBody>
                  <a:tcPr/>
                </a:tc>
                <a:tc>
                  <a:txBody>
                    <a:bodyPr/>
                    <a:lstStyle/>
                    <a:p>
                      <a:r>
                        <a:rPr lang="nb-NO" sz="1800" dirty="0" smtClean="0"/>
                        <a:t>Tidsfrist</a:t>
                      </a:r>
                      <a:endParaRPr lang="nb-NO" sz="1800" dirty="0"/>
                    </a:p>
                  </a:txBody>
                  <a:tcPr/>
                </a:tc>
                <a:tc>
                  <a:txBody>
                    <a:bodyPr/>
                    <a:lstStyle/>
                    <a:p>
                      <a:r>
                        <a:rPr lang="nb-NO" sz="1800" dirty="0" smtClean="0"/>
                        <a:t>Informasjon til</a:t>
                      </a:r>
                      <a:endParaRPr lang="nb-NO" sz="1800" dirty="0"/>
                    </a:p>
                  </a:txBody>
                  <a:tcPr/>
                </a:tc>
              </a:tr>
              <a:tr h="571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600" dirty="0" smtClean="0"/>
                        <a:t>Gjennomgang av høstens oppgaver</a:t>
                      </a:r>
                    </a:p>
                  </a:txBody>
                  <a:tcPr/>
                </a:tc>
                <a:tc>
                  <a:txBody>
                    <a:bodyPr/>
                    <a:lstStyle/>
                    <a:p>
                      <a:r>
                        <a:rPr lang="nb-NO" sz="1600" dirty="0" smtClean="0"/>
                        <a:t>Ole</a:t>
                      </a:r>
                      <a:r>
                        <a:rPr lang="nb-NO" sz="1600" baseline="0" dirty="0" smtClean="0"/>
                        <a:t> Peder</a:t>
                      </a:r>
                      <a:endParaRPr lang="nb-NO" sz="1600" dirty="0"/>
                    </a:p>
                  </a:txBody>
                  <a:tcPr/>
                </a:tc>
                <a:tc>
                  <a:txBody>
                    <a:bodyPr/>
                    <a:lstStyle/>
                    <a:p>
                      <a:endParaRPr lang="nb-NO" sz="1600" dirty="0"/>
                    </a:p>
                  </a:txBody>
                  <a:tcPr/>
                </a:tc>
                <a:tc>
                  <a:txBody>
                    <a:bodyPr/>
                    <a:lstStyle/>
                    <a:p>
                      <a:r>
                        <a:rPr lang="nb-NO" sz="1600" dirty="0" smtClean="0"/>
                        <a:t>Komiteen</a:t>
                      </a:r>
                      <a:endParaRPr lang="nb-NO" sz="1600" dirty="0"/>
                    </a:p>
                  </a:txBody>
                  <a:tcPr/>
                </a:tc>
              </a:tr>
              <a:tr h="571500">
                <a:tc>
                  <a:txBody>
                    <a:bodyPr/>
                    <a:lstStyle/>
                    <a:p>
                      <a:r>
                        <a:rPr lang="nb-NO" sz="1600" dirty="0" smtClean="0"/>
                        <a:t>Gjennomgang</a:t>
                      </a:r>
                      <a:r>
                        <a:rPr lang="nb-NO" sz="1600" baseline="0" dirty="0" smtClean="0"/>
                        <a:t> av vårens oppgaver</a:t>
                      </a:r>
                      <a:endParaRPr lang="nb-NO" sz="1600" dirty="0"/>
                    </a:p>
                  </a:txBody>
                  <a:tcPr/>
                </a:tc>
                <a:tc>
                  <a:txBody>
                    <a:bodyPr/>
                    <a:lstStyle/>
                    <a:p>
                      <a:r>
                        <a:rPr lang="nb-NO" sz="1600" dirty="0" smtClean="0"/>
                        <a:t>Ole</a:t>
                      </a:r>
                      <a:r>
                        <a:rPr lang="nb-NO" sz="1600" baseline="0" dirty="0" smtClean="0"/>
                        <a:t> Peder</a:t>
                      </a:r>
                      <a:endParaRPr lang="nb-NO" sz="1600" dirty="0"/>
                    </a:p>
                  </a:txBody>
                  <a:tcPr/>
                </a:tc>
                <a:tc>
                  <a:txBody>
                    <a:bodyPr/>
                    <a:lstStyle/>
                    <a:p>
                      <a:endParaRPr lang="nb-NO" sz="1600" dirty="0"/>
                    </a:p>
                  </a:txBody>
                  <a:tcPr/>
                </a:tc>
                <a:tc>
                  <a:txBody>
                    <a:bodyPr/>
                    <a:lstStyle/>
                    <a:p>
                      <a:r>
                        <a:rPr lang="nb-NO" sz="1600" dirty="0" smtClean="0"/>
                        <a:t>Komiteen</a:t>
                      </a:r>
                      <a:endParaRPr lang="nb-NO" sz="1600" dirty="0"/>
                    </a:p>
                  </a:txBody>
                  <a:tcPr/>
                </a:tc>
              </a:tr>
              <a:tr h="953224">
                <a:tc>
                  <a:txBody>
                    <a:bodyPr/>
                    <a:lstStyle/>
                    <a:p>
                      <a:r>
                        <a:rPr lang="nb-NO" sz="1600" dirty="0" smtClean="0"/>
                        <a:t>Trivsel, vennskap og åpenhet utgjør limet i klubben.  Dette må vi stadig minne hverandre om</a:t>
                      </a:r>
                    </a:p>
                    <a:p>
                      <a:r>
                        <a:rPr lang="nb-NO" sz="1600" dirty="0" smtClean="0"/>
                        <a:t>Komme med forslag til, og gjennomføre </a:t>
                      </a:r>
                    </a:p>
                    <a:p>
                      <a:r>
                        <a:rPr lang="nb-NO" sz="1600" dirty="0" smtClean="0"/>
                        <a:t>nye sosiale program.</a:t>
                      </a:r>
                      <a:endParaRPr lang="nb-NO" sz="1600" dirty="0"/>
                    </a:p>
                  </a:txBody>
                  <a:tcPr/>
                </a:tc>
                <a:tc>
                  <a:txBody>
                    <a:bodyPr/>
                    <a:lstStyle/>
                    <a:p>
                      <a:r>
                        <a:rPr lang="nb-NO" sz="1600" dirty="0" smtClean="0"/>
                        <a:t>Ole</a:t>
                      </a:r>
                      <a:r>
                        <a:rPr lang="nb-NO" sz="1600" baseline="0" dirty="0" smtClean="0"/>
                        <a:t> Peder</a:t>
                      </a:r>
                      <a:endParaRPr lang="nb-NO" sz="1600" dirty="0"/>
                    </a:p>
                  </a:txBody>
                  <a:tcPr/>
                </a:tc>
                <a:tc>
                  <a:txBody>
                    <a:bodyPr/>
                    <a:lstStyle/>
                    <a:p>
                      <a:endParaRPr lang="nb-NO" sz="1600" dirty="0"/>
                    </a:p>
                  </a:txBody>
                  <a:tcPr/>
                </a:tc>
                <a:tc>
                  <a:txBody>
                    <a:bodyPr/>
                    <a:lstStyle/>
                    <a:p>
                      <a:r>
                        <a:rPr lang="nb-NO" sz="1600" dirty="0" smtClean="0"/>
                        <a:t>Styret</a:t>
                      </a:r>
                      <a:endParaRPr lang="nb-NO" sz="1600" dirty="0"/>
                    </a:p>
                  </a:txBody>
                  <a:tcPr/>
                </a:tc>
              </a:tr>
              <a:tr h="8115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600" dirty="0" smtClean="0"/>
                        <a:t>Sørge for gode retningslinjer for neste års komite</a:t>
                      </a:r>
                    </a:p>
                  </a:txBody>
                  <a:tcPr/>
                </a:tc>
                <a:tc>
                  <a:txBody>
                    <a:bodyPr/>
                    <a:lstStyle/>
                    <a:p>
                      <a:r>
                        <a:rPr lang="nb-NO" sz="1600" dirty="0" smtClean="0"/>
                        <a:t>Ole</a:t>
                      </a:r>
                      <a:r>
                        <a:rPr lang="nb-NO" sz="1600" baseline="0" dirty="0" smtClean="0"/>
                        <a:t> Peder</a:t>
                      </a:r>
                      <a:endParaRPr lang="nb-NO" sz="1600" dirty="0"/>
                    </a:p>
                  </a:txBody>
                  <a:tcPr/>
                </a:tc>
                <a:tc>
                  <a:txBody>
                    <a:bodyPr/>
                    <a:lstStyle/>
                    <a:p>
                      <a:endParaRPr lang="nb-NO"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600" dirty="0" smtClean="0"/>
                        <a:t>Neste års komite</a:t>
                      </a:r>
                    </a:p>
                  </a:txBody>
                  <a:tcPr/>
                </a:tc>
              </a:tr>
              <a:tr h="571500">
                <a:tc>
                  <a:txBody>
                    <a:bodyPr/>
                    <a:lstStyle/>
                    <a:p>
                      <a:r>
                        <a:rPr lang="nb-NO" sz="1600" dirty="0" smtClean="0"/>
                        <a:t>Kontakte</a:t>
                      </a:r>
                      <a:r>
                        <a:rPr lang="nb-NO" sz="1600" baseline="0" dirty="0" smtClean="0"/>
                        <a:t> Vellets styreleder</a:t>
                      </a:r>
                      <a:endParaRPr lang="nb-NO" sz="1600" dirty="0"/>
                    </a:p>
                  </a:txBody>
                  <a:tcPr/>
                </a:tc>
                <a:tc>
                  <a:txBody>
                    <a:bodyPr/>
                    <a:lstStyle/>
                    <a:p>
                      <a:r>
                        <a:rPr lang="nb-NO" sz="1600" dirty="0" smtClean="0"/>
                        <a:t>Ole</a:t>
                      </a:r>
                      <a:r>
                        <a:rPr lang="nb-NO" sz="1600" baseline="0" dirty="0" smtClean="0"/>
                        <a:t> Peder</a:t>
                      </a:r>
                      <a:endParaRPr lang="nb-NO" sz="1600" dirty="0"/>
                    </a:p>
                  </a:txBody>
                  <a:tcPr/>
                </a:tc>
                <a:tc>
                  <a:txBody>
                    <a:bodyPr/>
                    <a:lstStyle/>
                    <a:p>
                      <a:endParaRPr lang="nb-NO" sz="1600" dirty="0"/>
                    </a:p>
                  </a:txBody>
                  <a:tcPr/>
                </a:tc>
                <a:tc>
                  <a:txBody>
                    <a:bodyPr/>
                    <a:lstStyle/>
                    <a:p>
                      <a:endParaRPr lang="nb-NO" sz="1600" dirty="0"/>
                    </a:p>
                  </a:txBody>
                  <a:tcPr/>
                </a:tc>
              </a:tr>
              <a:tr h="579120">
                <a:tc>
                  <a:txBody>
                    <a:bodyPr/>
                    <a:lstStyle/>
                    <a:p>
                      <a:r>
                        <a:rPr lang="nb-NO" sz="1600" dirty="0" smtClean="0"/>
                        <a:t>Lokaler og innkjørsel gir godt førsteinntrykk</a:t>
                      </a:r>
                      <a:endParaRPr lang="nb-NO" sz="1600" dirty="0"/>
                    </a:p>
                  </a:txBody>
                  <a:tcPr/>
                </a:tc>
                <a:tc>
                  <a:txBody>
                    <a:bodyPr/>
                    <a:lstStyle/>
                    <a:p>
                      <a:r>
                        <a:rPr lang="nb-NO" sz="1600" dirty="0" smtClean="0"/>
                        <a:t>Ole</a:t>
                      </a:r>
                      <a:r>
                        <a:rPr lang="nb-NO" sz="1600" baseline="0" dirty="0" smtClean="0"/>
                        <a:t> Peder / alle</a:t>
                      </a:r>
                      <a:endParaRPr lang="nb-NO" sz="1600" dirty="0"/>
                    </a:p>
                  </a:txBody>
                  <a:tcPr/>
                </a:tc>
                <a:tc>
                  <a:txBody>
                    <a:bodyPr/>
                    <a:lstStyle/>
                    <a:p>
                      <a:endParaRPr lang="nb-NO" sz="1400" dirty="0"/>
                    </a:p>
                  </a:txBody>
                  <a:tcPr/>
                </a:tc>
                <a:tc>
                  <a:txBody>
                    <a:bodyPr/>
                    <a:lstStyle/>
                    <a:p>
                      <a:endParaRPr lang="nb-NO" sz="1400" dirty="0"/>
                    </a:p>
                  </a:txBody>
                  <a:tcPr/>
                </a:tc>
              </a:tr>
            </a:tbl>
          </a:graphicData>
        </a:graphic>
      </p:graphicFrame>
      <p:pic>
        <p:nvPicPr>
          <p:cNvPr id="14381" name="Bilde 8" descr="ERKlogo.wmf"/>
          <p:cNvPicPr>
            <a:picLocks noChangeAspect="1" noChangeArrowheads="1"/>
          </p:cNvPicPr>
          <p:nvPr/>
        </p:nvPicPr>
        <p:blipFill>
          <a:blip r:embed="rId3" cstate="print"/>
          <a:srcRect/>
          <a:stretch>
            <a:fillRect/>
          </a:stretch>
        </p:blipFill>
        <p:spPr bwMode="auto">
          <a:xfrm>
            <a:off x="8101013" y="333375"/>
            <a:ext cx="687387" cy="812800"/>
          </a:xfrm>
          <a:prstGeom prst="rect">
            <a:avLst/>
          </a:prstGeom>
          <a:noFill/>
          <a:ln w="9525">
            <a:noFill/>
            <a:miter lim="800000"/>
            <a:headEnd/>
            <a:tailEnd/>
          </a:ln>
        </p:spPr>
      </p:pic>
      <p:pic>
        <p:nvPicPr>
          <p:cNvPr id="14382" name="Bilde 9" descr="RIhjulfarger.wmf"/>
          <p:cNvPicPr>
            <a:picLocks noChangeAspect="1" noChangeArrowheads="1"/>
          </p:cNvPicPr>
          <p:nvPr/>
        </p:nvPicPr>
        <p:blipFill>
          <a:blip r:embed="rId4" cstate="print"/>
          <a:srcRect/>
          <a:stretch>
            <a:fillRect/>
          </a:stretch>
        </p:blipFill>
        <p:spPr bwMode="auto">
          <a:xfrm>
            <a:off x="323850" y="296863"/>
            <a:ext cx="890588" cy="900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rgbClr val="0070C0"/>
                </a:solidFill>
              </a:rPr>
              <a:t>Mål Styret/klubbadministrasjon</a:t>
            </a:r>
            <a:endParaRPr lang="nb-NO" sz="3600" dirty="0">
              <a:solidFill>
                <a:srgbClr val="0070C0"/>
              </a:solidFill>
            </a:endParaRPr>
          </a:p>
        </p:txBody>
      </p:sp>
      <p:graphicFrame>
        <p:nvGraphicFramePr>
          <p:cNvPr id="6" name="Plassholder for innhold 5"/>
          <p:cNvGraphicFramePr>
            <a:graphicFrameLocks noGrp="1"/>
          </p:cNvGraphicFramePr>
          <p:nvPr>
            <p:ph idx="1"/>
            <p:extLst>
              <p:ext uri="{D42A27DB-BD31-4B8C-83A1-F6EECF244321}">
                <p14:modId xmlns="" xmlns:p14="http://schemas.microsoft.com/office/powerpoint/2010/main" val="390908485"/>
              </p:ext>
            </p:extLst>
          </p:nvPr>
        </p:nvGraphicFramePr>
        <p:xfrm>
          <a:off x="457200" y="1268760"/>
          <a:ext cx="8229600" cy="3434080"/>
        </p:xfrm>
        <a:graphic>
          <a:graphicData uri="http://schemas.openxmlformats.org/drawingml/2006/table">
            <a:tbl>
              <a:tblPr firstRow="1" bandRow="1">
                <a:tableStyleId>{5C22544A-7EE6-4342-B048-85BDC9FD1C3A}</a:tableStyleId>
              </a:tblPr>
              <a:tblGrid>
                <a:gridCol w="8229600"/>
              </a:tblGrid>
              <a:tr h="370840">
                <a:tc>
                  <a:txBody>
                    <a:bodyPr/>
                    <a:lstStyle/>
                    <a:p>
                      <a:endParaRPr lang="nb-NO" sz="1800" dirty="0"/>
                    </a:p>
                  </a:txBody>
                  <a:tcPr/>
                </a:tc>
              </a:tr>
              <a:tr h="2011680">
                <a:tc>
                  <a:txBody>
                    <a:bodyPr/>
                    <a:lstStyle/>
                    <a:p>
                      <a:r>
                        <a:rPr lang="nb-NO" sz="1600" dirty="0" smtClean="0"/>
                        <a:t>Langsiktig mål (mål om tre år):</a:t>
                      </a:r>
                    </a:p>
                    <a:p>
                      <a:pPr marL="285750" indent="-285750">
                        <a:buFont typeface="Arial" pitchFamily="34" charset="0"/>
                        <a:buChar char="•"/>
                      </a:pPr>
                      <a:r>
                        <a:rPr lang="nb-NO" sz="1600" dirty="0" smtClean="0"/>
                        <a:t>Sørge for at komiteene har klare mål og oppgaver</a:t>
                      </a:r>
                    </a:p>
                    <a:p>
                      <a:pPr marL="285750" indent="-285750">
                        <a:buFont typeface="Arial" pitchFamily="34" charset="0"/>
                        <a:buChar char="•"/>
                      </a:pPr>
                      <a:r>
                        <a:rPr lang="nb-NO" sz="1600" dirty="0" smtClean="0"/>
                        <a:t>Sørge for rettidig rapportering og betaling av  RI kontingenter</a:t>
                      </a:r>
                    </a:p>
                    <a:p>
                      <a:pPr marL="285750" indent="-285750">
                        <a:buFont typeface="Arial" pitchFamily="34" charset="0"/>
                        <a:buChar char="•"/>
                      </a:pPr>
                      <a:r>
                        <a:rPr lang="nb-NO" sz="1600" dirty="0" smtClean="0"/>
                        <a:t>Sørge for at klubbens</a:t>
                      </a:r>
                      <a:r>
                        <a:rPr lang="nb-NO" sz="1600" baseline="0" dirty="0" smtClean="0"/>
                        <a:t> økonomi </a:t>
                      </a:r>
                      <a:r>
                        <a:rPr lang="nb-NO" sz="1600" baseline="0" dirty="0" smtClean="0"/>
                        <a:t>opprettholdes/bedres</a:t>
                      </a:r>
                      <a:endParaRPr lang="nb-NO" sz="1600" baseline="0" dirty="0" smtClean="0"/>
                    </a:p>
                  </a:txBody>
                  <a:tcPr/>
                </a:tc>
              </a:tr>
              <a:tr h="1051560">
                <a:tc>
                  <a:txBody>
                    <a:bodyPr/>
                    <a:lstStyle/>
                    <a:p>
                      <a:r>
                        <a:rPr lang="nb-NO" sz="1600" dirty="0" smtClean="0"/>
                        <a:t>Mål for år 1:</a:t>
                      </a:r>
                    </a:p>
                    <a:p>
                      <a:pPr marL="285750" indent="-285750">
                        <a:buFont typeface="Arial" pitchFamily="34" charset="0"/>
                        <a:buChar char="•"/>
                      </a:pPr>
                      <a:r>
                        <a:rPr lang="nb-NO" sz="1600" dirty="0" smtClean="0"/>
                        <a:t>Gode og relevant foredrag som styrker yrkesplattformen</a:t>
                      </a:r>
                    </a:p>
                  </a:txBody>
                  <a:tcPr/>
                </a:tc>
              </a:tr>
            </a:tbl>
          </a:graphicData>
        </a:graphic>
      </p:graphicFrame>
      <p:pic>
        <p:nvPicPr>
          <p:cNvPr id="7" name="Bilde 6" descr="RIhjulfarger.wmf"/>
          <p:cNvPicPr/>
          <p:nvPr/>
        </p:nvPicPr>
        <p:blipFill>
          <a:blip r:embed="rId3" cstate="print"/>
          <a:stretch>
            <a:fillRect/>
          </a:stretch>
        </p:blipFill>
        <p:spPr>
          <a:xfrm>
            <a:off x="323529" y="297592"/>
            <a:ext cx="890905" cy="899160"/>
          </a:xfrm>
          <a:prstGeom prst="rect">
            <a:avLst/>
          </a:prstGeom>
        </p:spPr>
      </p:pic>
      <p:pic>
        <p:nvPicPr>
          <p:cNvPr id="8" name="Bilde 7" descr="ERKlogo.wmf"/>
          <p:cNvPicPr/>
          <p:nvPr/>
        </p:nvPicPr>
        <p:blipFill>
          <a:blip r:embed="rId4" cstate="print"/>
          <a:stretch>
            <a:fillRect/>
          </a:stretch>
        </p:blipFill>
        <p:spPr>
          <a:xfrm>
            <a:off x="8100393" y="332657"/>
            <a:ext cx="687705" cy="812800"/>
          </a:xfrm>
          <a:prstGeom prst="rect">
            <a:avLst/>
          </a:prstGeom>
        </p:spPr>
      </p:pic>
    </p:spTree>
    <p:extLst>
      <p:ext uri="{BB962C8B-B14F-4D97-AF65-F5344CB8AC3E}">
        <p14:creationId xmlns="" xmlns:p14="http://schemas.microsoft.com/office/powerpoint/2010/main" val="2383202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16632"/>
            <a:ext cx="8229600" cy="1143000"/>
          </a:xfrm>
        </p:spPr>
        <p:txBody>
          <a:bodyPr>
            <a:normAutofit/>
          </a:bodyPr>
          <a:lstStyle/>
          <a:p>
            <a:r>
              <a:rPr lang="nb-NO" sz="3600" dirty="0" smtClean="0">
                <a:solidFill>
                  <a:srgbClr val="FFC300"/>
                </a:solidFill>
              </a:rPr>
              <a:t>Plan Styret/klubbadministrasjonen</a:t>
            </a:r>
            <a:endParaRPr lang="nb-NO" sz="3600" dirty="0">
              <a:solidFill>
                <a:srgbClr val="FFC300"/>
              </a:solidFill>
            </a:endParaRPr>
          </a:p>
        </p:txBody>
      </p:sp>
      <p:graphicFrame>
        <p:nvGraphicFramePr>
          <p:cNvPr id="4" name="Plassholder for innhold 3"/>
          <p:cNvGraphicFramePr>
            <a:graphicFrameLocks noGrp="1"/>
          </p:cNvGraphicFramePr>
          <p:nvPr>
            <p:ph idx="1"/>
            <p:extLst>
              <p:ext uri="{D42A27DB-BD31-4B8C-83A1-F6EECF244321}">
                <p14:modId xmlns="" xmlns:p14="http://schemas.microsoft.com/office/powerpoint/2010/main" val="82026032"/>
              </p:ext>
            </p:extLst>
          </p:nvPr>
        </p:nvGraphicFramePr>
        <p:xfrm>
          <a:off x="457200" y="1600201"/>
          <a:ext cx="8229600" cy="4442811"/>
        </p:xfrm>
        <a:graphic>
          <a:graphicData uri="http://schemas.openxmlformats.org/drawingml/2006/table">
            <a:tbl>
              <a:tblPr firstRow="1" bandRow="1">
                <a:tableStyleId>{5C22544A-7EE6-4342-B048-85BDC9FD1C3A}</a:tableStyleId>
              </a:tblPr>
              <a:tblGrid>
                <a:gridCol w="3466728"/>
                <a:gridCol w="1512168"/>
                <a:gridCol w="1193304"/>
                <a:gridCol w="2057400"/>
              </a:tblGrid>
              <a:tr h="640080">
                <a:tc>
                  <a:txBody>
                    <a:bodyPr/>
                    <a:lstStyle/>
                    <a:p>
                      <a:r>
                        <a:rPr lang="nb-NO" sz="1800" dirty="0" smtClean="0"/>
                        <a:t>Aktiviteter</a:t>
                      </a:r>
                      <a:endParaRPr lang="nb-NO" sz="1800" dirty="0"/>
                    </a:p>
                  </a:txBody>
                  <a:tcPr/>
                </a:tc>
                <a:tc>
                  <a:txBody>
                    <a:bodyPr/>
                    <a:lstStyle/>
                    <a:p>
                      <a:r>
                        <a:rPr lang="nb-NO" sz="1800" dirty="0" smtClean="0"/>
                        <a:t>Ansvar</a:t>
                      </a:r>
                      <a:endParaRPr lang="nb-NO" sz="1800" dirty="0"/>
                    </a:p>
                  </a:txBody>
                  <a:tcPr/>
                </a:tc>
                <a:tc>
                  <a:txBody>
                    <a:bodyPr/>
                    <a:lstStyle/>
                    <a:p>
                      <a:r>
                        <a:rPr lang="nb-NO" sz="1800" dirty="0" smtClean="0"/>
                        <a:t>Tidsfrist</a:t>
                      </a:r>
                      <a:endParaRPr lang="nb-NO" sz="1800" dirty="0"/>
                    </a:p>
                  </a:txBody>
                  <a:tcPr/>
                </a:tc>
                <a:tc>
                  <a:txBody>
                    <a:bodyPr/>
                    <a:lstStyle/>
                    <a:p>
                      <a:r>
                        <a:rPr lang="nb-NO" sz="1800" dirty="0" smtClean="0"/>
                        <a:t>Informasjon til</a:t>
                      </a:r>
                      <a:endParaRPr lang="nb-NO" sz="1800" dirty="0"/>
                    </a:p>
                  </a:txBody>
                  <a:tcPr/>
                </a:tc>
              </a:tr>
              <a:tr h="525780">
                <a:tc>
                  <a:txBody>
                    <a:bodyPr/>
                    <a:lstStyle/>
                    <a:p>
                      <a:r>
                        <a:rPr lang="nb-NO" sz="1400" strike="noStrike" dirty="0" smtClean="0"/>
                        <a:t>Oppdatere Klubbens treårs Lederskapsplan</a:t>
                      </a:r>
                      <a:endParaRPr lang="nb-NO" sz="1400" strike="noStrike" dirty="0"/>
                    </a:p>
                  </a:txBody>
                  <a:tcPr/>
                </a:tc>
                <a:tc>
                  <a:txBody>
                    <a:bodyPr/>
                    <a:lstStyle/>
                    <a:p>
                      <a:r>
                        <a:rPr lang="nb-NO" sz="1400" strike="noStrike" dirty="0" smtClean="0"/>
                        <a:t>Jens</a:t>
                      </a:r>
                      <a:endParaRPr lang="nb-NO" sz="1400" strike="noStrike" dirty="0"/>
                    </a:p>
                  </a:txBody>
                  <a:tcPr/>
                </a:tc>
                <a:tc>
                  <a:txBody>
                    <a:bodyPr/>
                    <a:lstStyle/>
                    <a:p>
                      <a:r>
                        <a:rPr lang="nb-NO" sz="1400" strike="noStrike" dirty="0" smtClean="0"/>
                        <a:t>1.3.2015</a:t>
                      </a:r>
                      <a:endParaRPr lang="nb-NO" sz="1400" strike="noStrike" dirty="0"/>
                    </a:p>
                  </a:txBody>
                  <a:tcPr/>
                </a:tc>
                <a:tc>
                  <a:txBody>
                    <a:bodyPr/>
                    <a:lstStyle/>
                    <a:p>
                      <a:r>
                        <a:rPr lang="nb-NO" sz="1400" strike="noStrike" dirty="0" smtClean="0"/>
                        <a:t>Styret og DG, AG</a:t>
                      </a:r>
                      <a:endParaRPr lang="nb-NO" sz="1400" i="1" strike="noStrike" dirty="0">
                        <a:solidFill>
                          <a:srgbClr val="7030A0"/>
                        </a:solidFill>
                      </a:endParaRPr>
                    </a:p>
                  </a:txBody>
                  <a:tcPr/>
                </a:tc>
              </a:tr>
              <a:tr h="5257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strike="noStrike" dirty="0" smtClean="0"/>
                        <a:t>Skaffe kandidat</a:t>
                      </a:r>
                      <a:r>
                        <a:rPr lang="nb-NO" sz="1400" strike="noStrike" baseline="0" dirty="0" smtClean="0"/>
                        <a:t> </a:t>
                      </a:r>
                      <a:r>
                        <a:rPr lang="nb-NO" sz="1400" strike="noStrike" dirty="0" smtClean="0"/>
                        <a:t>til RYLA</a:t>
                      </a:r>
                    </a:p>
                  </a:txBody>
                  <a:tcPr/>
                </a:tc>
                <a:tc>
                  <a:txBody>
                    <a:bodyPr/>
                    <a:lstStyle/>
                    <a:p>
                      <a:r>
                        <a:rPr lang="nb-NO" sz="1400" strike="noStrike" dirty="0" smtClean="0"/>
                        <a:t>Jens</a:t>
                      </a:r>
                      <a:endParaRPr lang="nb-NO" sz="1400" strike="noStrike" dirty="0"/>
                    </a:p>
                  </a:txBody>
                  <a:tcPr/>
                </a:tc>
                <a:tc>
                  <a:txBody>
                    <a:bodyPr/>
                    <a:lstStyle/>
                    <a:p>
                      <a:r>
                        <a:rPr lang="nb-NO" sz="1400" strike="noStrike" dirty="0" smtClean="0"/>
                        <a:t>1.2.2015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strike="noStrike" dirty="0" smtClean="0"/>
                        <a:t>Styret</a:t>
                      </a:r>
                      <a:endParaRPr lang="nb-NO" sz="1400" i="1" strike="noStrike" dirty="0" smtClean="0">
                        <a:solidFill>
                          <a:srgbClr val="7030A0"/>
                        </a:solidFill>
                      </a:endParaRPr>
                    </a:p>
                  </a:txBody>
                  <a:tcPr/>
                </a:tc>
              </a:tr>
              <a:tr h="525780">
                <a:tc>
                  <a:txBody>
                    <a:bodyPr/>
                    <a:lstStyle/>
                    <a:p>
                      <a:r>
                        <a:rPr lang="nb-NO" sz="1400" dirty="0" smtClean="0"/>
                        <a:t>Oppdatere Håndboken</a:t>
                      </a:r>
                    </a:p>
                  </a:txBody>
                  <a:tcPr/>
                </a:tc>
                <a:tc>
                  <a:txBody>
                    <a:bodyPr/>
                    <a:lstStyle/>
                    <a:p>
                      <a:r>
                        <a:rPr lang="nb-NO" sz="1400" dirty="0" smtClean="0"/>
                        <a:t>Jens</a:t>
                      </a:r>
                      <a:endParaRPr lang="nb-NO" sz="1400" dirty="0"/>
                    </a:p>
                  </a:txBody>
                  <a:tcPr/>
                </a:tc>
                <a:tc>
                  <a:txBody>
                    <a:bodyPr/>
                    <a:lstStyle/>
                    <a:p>
                      <a:r>
                        <a:rPr lang="nb-NO" sz="1400" dirty="0" smtClean="0"/>
                        <a:t>1.1.2015</a:t>
                      </a:r>
                      <a:endParaRPr lang="nb-NO" sz="1400" dirty="0"/>
                    </a:p>
                  </a:txBody>
                  <a:tcPr/>
                </a:tc>
                <a:tc>
                  <a:txBody>
                    <a:bodyPr/>
                    <a:lstStyle/>
                    <a:p>
                      <a:r>
                        <a:rPr lang="nb-NO" sz="1400" dirty="0" smtClean="0"/>
                        <a:t>Styret</a:t>
                      </a:r>
                      <a:endParaRPr lang="nb-NO" sz="1400" dirty="0"/>
                    </a:p>
                  </a:txBody>
                  <a:tcPr/>
                </a:tc>
              </a:tr>
              <a:tr h="525780">
                <a:tc>
                  <a:txBody>
                    <a:bodyPr/>
                    <a:lstStyle/>
                    <a:p>
                      <a:r>
                        <a:rPr lang="nb-NO" sz="1400" dirty="0" smtClean="0"/>
                        <a:t>Følge opp komitéenes mål og planer</a:t>
                      </a:r>
                    </a:p>
                  </a:txBody>
                  <a:tcPr/>
                </a:tc>
                <a:tc>
                  <a:txBody>
                    <a:bodyPr/>
                    <a:lstStyle/>
                    <a:p>
                      <a:r>
                        <a:rPr lang="nb-NO" sz="1400" dirty="0" smtClean="0"/>
                        <a:t>Jens</a:t>
                      </a:r>
                      <a:endParaRPr lang="nb-NO" sz="1400" dirty="0"/>
                    </a:p>
                  </a:txBody>
                  <a:tcPr/>
                </a:tc>
                <a:tc>
                  <a:txBody>
                    <a:bodyPr/>
                    <a:lstStyle/>
                    <a:p>
                      <a:r>
                        <a:rPr lang="nb-NO" sz="1400" dirty="0" smtClean="0"/>
                        <a:t> </a:t>
                      </a:r>
                      <a:r>
                        <a:rPr lang="nb-NO" sz="1400" dirty="0" smtClean="0"/>
                        <a:t>løpende</a:t>
                      </a:r>
                      <a:endParaRPr lang="nb-NO" sz="1400" dirty="0"/>
                    </a:p>
                  </a:txBody>
                  <a:tcPr/>
                </a:tc>
                <a:tc>
                  <a:txBody>
                    <a:bodyPr/>
                    <a:lstStyle/>
                    <a:p>
                      <a:r>
                        <a:rPr lang="nb-NO" sz="1400" dirty="0" smtClean="0"/>
                        <a:t>Styret</a:t>
                      </a:r>
                      <a:endParaRPr lang="nb-NO" sz="1400" i="1" dirty="0">
                        <a:solidFill>
                          <a:srgbClr val="7030A0"/>
                        </a:solidFill>
                      </a:endParaRPr>
                    </a:p>
                  </a:txBody>
                  <a:tcPr/>
                </a:tc>
              </a:tr>
              <a:tr h="525780">
                <a:tc>
                  <a:txBody>
                    <a:bodyPr/>
                    <a:lstStyle/>
                    <a:p>
                      <a:r>
                        <a:rPr lang="nb-NO" sz="1400" dirty="0" smtClean="0"/>
                        <a:t>Forestå klubbens økonomioppgaver</a:t>
                      </a:r>
                      <a:r>
                        <a:rPr lang="nb-NO" sz="1400" baseline="0" dirty="0" smtClean="0"/>
                        <a:t> i </a:t>
                      </a:r>
                      <a:r>
                        <a:rPr lang="nb-NO" sz="1400" baseline="0" dirty="0" err="1" smtClean="0"/>
                        <a:t>hht</a:t>
                      </a:r>
                      <a:r>
                        <a:rPr lang="nb-NO" sz="1400" baseline="0" dirty="0" smtClean="0"/>
                        <a:t> Håndboken</a:t>
                      </a:r>
                      <a:endParaRPr lang="nb-NO" sz="1400" dirty="0"/>
                    </a:p>
                  </a:txBody>
                  <a:tcPr/>
                </a:tc>
                <a:tc>
                  <a:txBody>
                    <a:bodyPr/>
                    <a:lstStyle/>
                    <a:p>
                      <a:r>
                        <a:rPr lang="nb-NO" sz="1400" kern="1200" dirty="0" smtClean="0">
                          <a:solidFill>
                            <a:schemeClr val="dk1"/>
                          </a:solidFill>
                          <a:latin typeface="+mn-lt"/>
                          <a:ea typeface="+mn-ea"/>
                          <a:cs typeface="+mn-cs"/>
                        </a:rPr>
                        <a:t>Kaare</a:t>
                      </a:r>
                      <a:endParaRPr lang="nb-NO" sz="1400" kern="1200" dirty="0">
                        <a:solidFill>
                          <a:schemeClr val="dk1"/>
                        </a:solidFill>
                        <a:latin typeface="+mn-lt"/>
                        <a:ea typeface="+mn-ea"/>
                        <a:cs typeface="+mn-cs"/>
                      </a:endParaRPr>
                    </a:p>
                  </a:txBody>
                  <a:tcPr/>
                </a:tc>
                <a:tc>
                  <a:txBody>
                    <a:bodyPr/>
                    <a:lstStyle/>
                    <a:p>
                      <a:r>
                        <a:rPr lang="nb-NO" sz="1400" dirty="0" smtClean="0"/>
                        <a:t>halvårlig</a:t>
                      </a:r>
                      <a:endParaRPr lang="nb-NO" sz="1400" dirty="0"/>
                    </a:p>
                  </a:txBody>
                  <a:tcPr/>
                </a:tc>
                <a:tc>
                  <a:txBody>
                    <a:bodyPr/>
                    <a:lstStyle/>
                    <a:p>
                      <a:r>
                        <a:rPr lang="nb-NO" sz="1400" dirty="0" smtClean="0"/>
                        <a:t>                                    </a:t>
                      </a:r>
                      <a:endParaRPr lang="nb-NO" sz="1400" i="1" dirty="0">
                        <a:solidFill>
                          <a:srgbClr val="7030A0"/>
                        </a:solidFill>
                      </a:endParaRPr>
                    </a:p>
                  </a:txBody>
                  <a:tcPr/>
                </a:tc>
              </a:tr>
              <a:tr h="525780">
                <a:tc>
                  <a:txBody>
                    <a:bodyPr/>
                    <a:lstStyle/>
                    <a:p>
                      <a:r>
                        <a:rPr lang="nb-NO" sz="1400" dirty="0" smtClean="0"/>
                        <a:t>Forestå</a:t>
                      </a:r>
                      <a:r>
                        <a:rPr lang="nb-NO" sz="1400" baseline="0" dirty="0" smtClean="0"/>
                        <a:t> klubbens sekretæroppgaver i hht Håndboken</a:t>
                      </a:r>
                      <a:endParaRPr lang="nb-NO" sz="1400" dirty="0"/>
                    </a:p>
                  </a:txBody>
                  <a:tcPr/>
                </a:tc>
                <a:tc>
                  <a:txBody>
                    <a:bodyPr/>
                    <a:lstStyle/>
                    <a:p>
                      <a:r>
                        <a:rPr lang="nb-NO" sz="1400" kern="1200" dirty="0" smtClean="0">
                          <a:solidFill>
                            <a:schemeClr val="dk1"/>
                          </a:solidFill>
                          <a:latin typeface="+mn-lt"/>
                          <a:ea typeface="+mn-ea"/>
                          <a:cs typeface="+mn-cs"/>
                        </a:rPr>
                        <a:t>Arvid</a:t>
                      </a:r>
                      <a:endParaRPr lang="nb-NO" sz="1400" kern="1200" dirty="0">
                        <a:solidFill>
                          <a:schemeClr val="dk1"/>
                        </a:solidFill>
                        <a:latin typeface="+mn-lt"/>
                        <a:ea typeface="+mn-ea"/>
                        <a:cs typeface="+mn-cs"/>
                      </a:endParaRPr>
                    </a:p>
                  </a:txBody>
                  <a:tcPr/>
                </a:tc>
                <a:tc>
                  <a:txBody>
                    <a:bodyPr/>
                    <a:lstStyle/>
                    <a:p>
                      <a:r>
                        <a:rPr lang="nb-NO" sz="1400" kern="1200" dirty="0" smtClean="0">
                          <a:solidFill>
                            <a:schemeClr val="dk1"/>
                          </a:solidFill>
                          <a:latin typeface="+mn-lt"/>
                          <a:ea typeface="+mn-ea"/>
                          <a:cs typeface="+mn-cs"/>
                        </a:rPr>
                        <a:t>løpende</a:t>
                      </a:r>
                      <a:endParaRPr lang="nb-NO" sz="1400" kern="1200" dirty="0">
                        <a:solidFill>
                          <a:schemeClr val="dk1"/>
                        </a:solidFill>
                        <a:latin typeface="+mn-lt"/>
                        <a:ea typeface="+mn-ea"/>
                        <a:cs typeface="+mn-cs"/>
                      </a:endParaRPr>
                    </a:p>
                  </a:txBody>
                  <a:tcPr/>
                </a:tc>
                <a:tc>
                  <a:txBody>
                    <a:bodyPr/>
                    <a:lstStyle/>
                    <a:p>
                      <a:endParaRPr lang="nb-NO" dirty="0"/>
                    </a:p>
                  </a:txBody>
                  <a:tcPr/>
                </a:tc>
              </a:tr>
              <a:tr h="648051">
                <a:tc>
                  <a:txBody>
                    <a:bodyPr/>
                    <a:lstStyle/>
                    <a:p>
                      <a:endParaRPr lang="nb-NO" dirty="0"/>
                    </a:p>
                  </a:txBody>
                  <a:tcPr/>
                </a:tc>
                <a:tc>
                  <a:txBody>
                    <a:bodyPr/>
                    <a:lstStyle/>
                    <a:p>
                      <a:endParaRPr lang="nb-NO"/>
                    </a:p>
                  </a:txBody>
                  <a:tcPr/>
                </a:tc>
                <a:tc>
                  <a:txBody>
                    <a:bodyPr/>
                    <a:lstStyle/>
                    <a:p>
                      <a:endParaRPr lang="nb-NO" dirty="0"/>
                    </a:p>
                  </a:txBody>
                  <a:tcPr/>
                </a:tc>
                <a:tc>
                  <a:txBody>
                    <a:bodyPr/>
                    <a:lstStyle/>
                    <a:p>
                      <a:endParaRPr lang="nb-NO" sz="1400" i="1" dirty="0">
                        <a:solidFill>
                          <a:srgbClr val="7030A0"/>
                        </a:solidFill>
                      </a:endParaRPr>
                    </a:p>
                  </a:txBody>
                  <a:tcPr/>
                </a:tc>
              </a:tr>
            </a:tbl>
          </a:graphicData>
        </a:graphic>
      </p:graphicFrame>
      <p:pic>
        <p:nvPicPr>
          <p:cNvPr id="9" name="Bilde 8" descr="ERKlogo.wmf"/>
          <p:cNvPicPr/>
          <p:nvPr/>
        </p:nvPicPr>
        <p:blipFill>
          <a:blip r:embed="rId3" cstate="print"/>
          <a:stretch>
            <a:fillRect/>
          </a:stretch>
        </p:blipFill>
        <p:spPr>
          <a:xfrm>
            <a:off x="8100393" y="332657"/>
            <a:ext cx="687705" cy="812800"/>
          </a:xfrm>
          <a:prstGeom prst="rect">
            <a:avLst/>
          </a:prstGeom>
        </p:spPr>
      </p:pic>
      <p:pic>
        <p:nvPicPr>
          <p:cNvPr id="10" name="Bilde 9" descr="RIhjulfarger.wmf"/>
          <p:cNvPicPr/>
          <p:nvPr/>
        </p:nvPicPr>
        <p:blipFill>
          <a:blip r:embed="rId4" cstate="print"/>
          <a:stretch>
            <a:fillRect/>
          </a:stretch>
        </p:blipFill>
        <p:spPr>
          <a:xfrm>
            <a:off x="323529" y="297592"/>
            <a:ext cx="890905" cy="899160"/>
          </a:xfrm>
          <a:prstGeom prst="rect">
            <a:avLst/>
          </a:prstGeom>
        </p:spPr>
      </p:pic>
    </p:spTree>
    <p:extLst>
      <p:ext uri="{BB962C8B-B14F-4D97-AF65-F5344CB8AC3E}">
        <p14:creationId xmlns="" xmlns:p14="http://schemas.microsoft.com/office/powerpoint/2010/main" val="691153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rgbClr val="0070C0"/>
                </a:solidFill>
              </a:rPr>
              <a:t>Mål for ERK</a:t>
            </a:r>
            <a:endParaRPr lang="nb-NO" sz="3600" dirty="0">
              <a:solidFill>
                <a:srgbClr val="0070C0"/>
              </a:solidFill>
            </a:endParaRPr>
          </a:p>
        </p:txBody>
      </p:sp>
      <p:graphicFrame>
        <p:nvGraphicFramePr>
          <p:cNvPr id="6" name="Plassholder for innhold 5"/>
          <p:cNvGraphicFramePr>
            <a:graphicFrameLocks noGrp="1"/>
          </p:cNvGraphicFramePr>
          <p:nvPr>
            <p:ph idx="1"/>
            <p:extLst>
              <p:ext uri="{D42A27DB-BD31-4B8C-83A1-F6EECF244321}">
                <p14:modId xmlns="" xmlns:p14="http://schemas.microsoft.com/office/powerpoint/2010/main" val="3074215505"/>
              </p:ext>
            </p:extLst>
          </p:nvPr>
        </p:nvGraphicFramePr>
        <p:xfrm>
          <a:off x="457200" y="1268761"/>
          <a:ext cx="7931224" cy="5676089"/>
        </p:xfrm>
        <a:graphic>
          <a:graphicData uri="http://schemas.openxmlformats.org/drawingml/2006/table">
            <a:tbl>
              <a:tblPr firstRow="1" bandRow="1">
                <a:tableStyleId>{5C22544A-7EE6-4342-B048-85BDC9FD1C3A}</a:tableStyleId>
              </a:tblPr>
              <a:tblGrid>
                <a:gridCol w="6995120"/>
                <a:gridCol w="936104"/>
              </a:tblGrid>
              <a:tr h="546446">
                <a:tc>
                  <a:txBody>
                    <a:bodyPr/>
                    <a:lstStyle/>
                    <a:p>
                      <a:r>
                        <a:rPr lang="nb-NO" sz="1800" dirty="0" smtClean="0"/>
                        <a:t>Klubben  2015-2017</a:t>
                      </a:r>
                      <a:endParaRPr lang="nb-NO" sz="1800" i="1" dirty="0"/>
                    </a:p>
                  </a:txBody>
                  <a:tcPr/>
                </a:tc>
                <a:tc>
                  <a:txBody>
                    <a:bodyPr/>
                    <a:lstStyle/>
                    <a:p>
                      <a:r>
                        <a:rPr lang="nb-NO" sz="1800" dirty="0" smtClean="0"/>
                        <a:t>Ansv.</a:t>
                      </a:r>
                      <a:endParaRPr lang="nb-NO" sz="1800" dirty="0"/>
                    </a:p>
                  </a:txBody>
                  <a:tcPr/>
                </a:tc>
              </a:tr>
              <a:tr h="1078525">
                <a:tc>
                  <a:txBody>
                    <a:bodyPr/>
                    <a:lstStyle/>
                    <a:p>
                      <a:r>
                        <a:rPr lang="nb-NO" sz="1400" b="1" dirty="0" smtClean="0"/>
                        <a:t>Langsiktig mål (mål om tre år)  </a:t>
                      </a:r>
                    </a:p>
                    <a:p>
                      <a:pPr marL="285750" indent="-285750">
                        <a:buFont typeface="Arial" pitchFamily="34" charset="0"/>
                        <a:buChar char="•"/>
                      </a:pPr>
                      <a:r>
                        <a:rPr lang="nb-NO" sz="1400" dirty="0" smtClean="0"/>
                        <a:t>Medlemsutvikling</a:t>
                      </a:r>
                      <a:r>
                        <a:rPr lang="nb-NO" sz="1400" baseline="0" dirty="0" smtClean="0"/>
                        <a:t> har gitt resultat med mangfold og økt medlemstall (40+)</a:t>
                      </a:r>
                    </a:p>
                    <a:p>
                      <a:pPr marL="285750" indent="-285750">
                        <a:buFont typeface="Arial" pitchFamily="34" charset="0"/>
                        <a:buChar char="•"/>
                      </a:pPr>
                      <a:r>
                        <a:rPr lang="nb-NO" sz="1400" baseline="0" dirty="0" smtClean="0"/>
                        <a:t>Rotary og Klubben oppfattes som en interessant nettverksgruppe der man kan lære mye</a:t>
                      </a:r>
                      <a:endParaRPr lang="nb-NO" sz="1400" dirty="0" smtClean="0"/>
                    </a:p>
                    <a:p>
                      <a:pPr marL="285750" indent="-285750">
                        <a:buFont typeface="Arial" pitchFamily="34" charset="0"/>
                        <a:buChar char="•"/>
                      </a:pPr>
                      <a:r>
                        <a:rPr lang="nb-NO" sz="1400" dirty="0" smtClean="0"/>
                        <a:t>Bidraget til TRF Annual Fund  kr. 300  pr. medlem</a:t>
                      </a:r>
                    </a:p>
                    <a:p>
                      <a:pPr marL="285750" indent="-285750">
                        <a:buFont typeface="Arial" pitchFamily="34" charset="0"/>
                        <a:buChar char="•"/>
                      </a:pPr>
                      <a:r>
                        <a:rPr lang="nb-NO" sz="1400" dirty="0" smtClean="0"/>
                        <a:t>Har interessante prosjekt(er) å samles om</a:t>
                      </a:r>
                    </a:p>
                  </a:txBody>
                  <a:tcPr/>
                </a:tc>
                <a:tc>
                  <a:txBody>
                    <a:bodyPr/>
                    <a:lstStyle/>
                    <a:p>
                      <a:pPr marL="285750" indent="-285750">
                        <a:buFont typeface="Arial" pitchFamily="34" charset="0"/>
                        <a:buChar char="•"/>
                      </a:pPr>
                      <a:endParaRPr lang="nb-NO" sz="1400" dirty="0" smtClean="0"/>
                    </a:p>
                    <a:p>
                      <a:pPr marL="285750" indent="-285750">
                        <a:buFont typeface="Arial" pitchFamily="34" charset="0"/>
                        <a:buChar char="•"/>
                      </a:pPr>
                      <a:r>
                        <a:rPr lang="nb-NO" sz="1400" dirty="0" smtClean="0"/>
                        <a:t>Medl</a:t>
                      </a:r>
                    </a:p>
                    <a:p>
                      <a:pPr marL="285750" indent="-285750">
                        <a:buFont typeface="Arial" pitchFamily="34" charset="0"/>
                        <a:buChar char="•"/>
                      </a:pPr>
                      <a:r>
                        <a:rPr lang="nb-NO" sz="1400" dirty="0" smtClean="0"/>
                        <a:t>Medl</a:t>
                      </a:r>
                    </a:p>
                    <a:p>
                      <a:pPr marL="285750" indent="-285750">
                        <a:buFont typeface="Arial" pitchFamily="34" charset="0"/>
                        <a:buChar char="•"/>
                      </a:pPr>
                      <a:r>
                        <a:rPr lang="nb-NO" sz="1400" dirty="0" smtClean="0"/>
                        <a:t>Sty</a:t>
                      </a:r>
                    </a:p>
                    <a:p>
                      <a:pPr marL="285750" indent="-285750">
                        <a:buFont typeface="Arial" pitchFamily="34" charset="0"/>
                        <a:buChar char="•"/>
                      </a:pPr>
                      <a:r>
                        <a:rPr lang="nb-NO" sz="1400" dirty="0" smtClean="0"/>
                        <a:t>Serv</a:t>
                      </a:r>
                    </a:p>
                  </a:txBody>
                  <a:tcPr/>
                </a:tc>
              </a:tr>
              <a:tr h="1674553">
                <a:tc>
                  <a:txBody>
                    <a:bodyPr/>
                    <a:lstStyle/>
                    <a:p>
                      <a:r>
                        <a:rPr lang="nb-NO" sz="1400" b="1" dirty="0" smtClean="0"/>
                        <a:t>Mål for år 1</a:t>
                      </a:r>
                      <a:r>
                        <a:rPr lang="nb-NO" sz="1400" dirty="0" smtClean="0"/>
                        <a:t>:  Medlemmer:  +4</a:t>
                      </a:r>
                      <a:r>
                        <a:rPr lang="nb-NO" sz="1400" baseline="0" dirty="0" smtClean="0"/>
                        <a:t> </a:t>
                      </a:r>
                    </a:p>
                    <a:p>
                      <a:pPr marL="285750" indent="-285750">
                        <a:buFont typeface="Arial" pitchFamily="34" charset="0"/>
                        <a:buChar char="•"/>
                      </a:pPr>
                      <a:r>
                        <a:rPr lang="nb-NO" sz="1400" dirty="0" smtClean="0"/>
                        <a:t>Følge opp Kishenyiprosjektet</a:t>
                      </a:r>
                    </a:p>
                    <a:p>
                      <a:pPr marL="285750" indent="-285750">
                        <a:buFont typeface="Arial" pitchFamily="34" charset="0"/>
                        <a:buChar char="•"/>
                      </a:pPr>
                      <a:r>
                        <a:rPr lang="nb-NO" sz="1400" strike="noStrike" dirty="0" smtClean="0"/>
                        <a:t>2 Deltakere på RYLA </a:t>
                      </a:r>
                    </a:p>
                    <a:p>
                      <a:pPr marL="285750" indent="-285750">
                        <a:buFont typeface="Arial" pitchFamily="34" charset="0"/>
                        <a:buChar char="•"/>
                      </a:pPr>
                      <a:r>
                        <a:rPr lang="nb-NO" sz="1400" dirty="0" smtClean="0"/>
                        <a:t>Hjemmesiden aktivt i bruk</a:t>
                      </a:r>
                    </a:p>
                    <a:p>
                      <a:pPr marL="285750" indent="-285750">
                        <a:buFont typeface="Arial" pitchFamily="34" charset="0"/>
                        <a:buChar char="•"/>
                      </a:pPr>
                      <a:r>
                        <a:rPr lang="nb-NO" sz="1400" dirty="0" smtClean="0"/>
                        <a:t>Gjennomføre et lokalt prosjekt med </a:t>
                      </a:r>
                      <a:r>
                        <a:rPr lang="nb-NO" sz="1400" dirty="0" err="1" smtClean="0"/>
                        <a:t>samfunnsgavnlig</a:t>
                      </a:r>
                      <a:r>
                        <a:rPr lang="nb-NO" sz="1400" dirty="0" smtClean="0"/>
                        <a:t> formål, gjerne sammen</a:t>
                      </a:r>
                      <a:r>
                        <a:rPr lang="nb-NO" sz="1400" baseline="0" dirty="0" smtClean="0"/>
                        <a:t> </a:t>
                      </a:r>
                      <a:r>
                        <a:rPr lang="nb-NO" sz="1400" dirty="0" smtClean="0"/>
                        <a:t>med  </a:t>
                      </a:r>
                      <a:br>
                        <a:rPr lang="nb-NO" sz="1400" dirty="0" smtClean="0"/>
                      </a:br>
                      <a:r>
                        <a:rPr lang="nb-NO" sz="1400" dirty="0" smtClean="0"/>
                        <a:t>(men ikke som støtte) annen lokal klubb.</a:t>
                      </a:r>
                    </a:p>
                    <a:p>
                      <a:pPr marL="285750" indent="-285750">
                        <a:buFont typeface="Arial" pitchFamily="34" charset="0"/>
                        <a:buChar char="•"/>
                      </a:pPr>
                      <a:r>
                        <a:rPr lang="nb-NO" sz="1400" dirty="0" smtClean="0"/>
                        <a:t>Samarbeidsprosjekter  (End Polio Now)</a:t>
                      </a:r>
                    </a:p>
                  </a:txBody>
                  <a:tcPr/>
                </a:tc>
                <a:tc>
                  <a:txBody>
                    <a:bodyPr/>
                    <a:lstStyle/>
                    <a:p>
                      <a:pPr marL="285750" indent="-285750">
                        <a:buFont typeface="Arial" pitchFamily="34" charset="0"/>
                        <a:buChar char="•"/>
                      </a:pPr>
                      <a:r>
                        <a:rPr lang="nb-NO" sz="1400" dirty="0" smtClean="0"/>
                        <a:t>Medl</a:t>
                      </a:r>
                    </a:p>
                    <a:p>
                      <a:pPr marL="285750" indent="-285750">
                        <a:buFont typeface="Arial" pitchFamily="34" charset="0"/>
                        <a:buChar char="•"/>
                      </a:pPr>
                      <a:r>
                        <a:rPr lang="nb-NO" sz="1400" dirty="0" smtClean="0"/>
                        <a:t>TRF</a:t>
                      </a:r>
                    </a:p>
                    <a:p>
                      <a:pPr marL="285750" indent="-285750">
                        <a:buFont typeface="Arial" pitchFamily="34" charset="0"/>
                        <a:buChar char="•"/>
                      </a:pPr>
                      <a:r>
                        <a:rPr lang="nb-NO" sz="1400" dirty="0" smtClean="0"/>
                        <a:t>Medl</a:t>
                      </a:r>
                    </a:p>
                    <a:p>
                      <a:pPr marL="285750" indent="-285750">
                        <a:buFont typeface="Arial" pitchFamily="34" charset="0"/>
                        <a:buChar char="•"/>
                      </a:pPr>
                      <a:r>
                        <a:rPr lang="nb-NO" sz="1400" dirty="0" smtClean="0"/>
                        <a:t>Sty</a:t>
                      </a:r>
                    </a:p>
                    <a:p>
                      <a:pPr marL="285750" indent="-285750">
                        <a:buFont typeface="Arial" pitchFamily="34" charset="0"/>
                        <a:buChar char="•"/>
                      </a:pPr>
                      <a:r>
                        <a:rPr lang="nb-NO" sz="1400" dirty="0" smtClean="0"/>
                        <a:t>Sty</a:t>
                      </a:r>
                    </a:p>
                    <a:p>
                      <a:pPr marL="285750" indent="-285750">
                        <a:buFont typeface="Arial" pitchFamily="34" charset="0"/>
                        <a:buChar char="•"/>
                      </a:pPr>
                      <a:r>
                        <a:rPr lang="nb-NO" sz="1400" dirty="0" smtClean="0"/>
                        <a:t>Kom</a:t>
                      </a:r>
                    </a:p>
                    <a:p>
                      <a:pPr marL="285750" indent="-285750">
                        <a:buFont typeface="Arial" pitchFamily="34" charset="0"/>
                        <a:buChar char="•"/>
                      </a:pPr>
                      <a:r>
                        <a:rPr lang="nb-NO" sz="1400" dirty="0" smtClean="0"/>
                        <a:t>Serv</a:t>
                      </a:r>
                    </a:p>
                    <a:p>
                      <a:pPr marL="285750" indent="-285750">
                        <a:buFont typeface="Arial" pitchFamily="34" charset="0"/>
                        <a:buChar char="•"/>
                      </a:pPr>
                      <a:r>
                        <a:rPr lang="nb-NO" sz="1400" dirty="0" smtClean="0"/>
                        <a:t>Serv</a:t>
                      </a:r>
                    </a:p>
                  </a:txBody>
                  <a:tcPr/>
                </a:tc>
              </a:tr>
              <a:tr h="1168012">
                <a:tc>
                  <a:txBody>
                    <a:bodyPr/>
                    <a:lstStyle/>
                    <a:p>
                      <a:r>
                        <a:rPr lang="nb-NO" sz="1400" b="1" dirty="0" smtClean="0"/>
                        <a:t>Mål for år 2: </a:t>
                      </a:r>
                      <a:r>
                        <a:rPr lang="nb-NO" sz="1400" dirty="0" smtClean="0"/>
                        <a:t> Medlemmer  + 3</a:t>
                      </a:r>
                    </a:p>
                    <a:p>
                      <a:pPr marL="285750" indent="-285750">
                        <a:buFont typeface="Arial" pitchFamily="34" charset="0"/>
                        <a:buChar char="•"/>
                      </a:pPr>
                      <a:r>
                        <a:rPr lang="nb-NO" sz="1400" dirty="0" smtClean="0"/>
                        <a:t>Videreutvikle og markedsføre ERKs yrkesbasis</a:t>
                      </a:r>
                      <a:r>
                        <a:rPr lang="nb-NO" sz="1400" baseline="0" dirty="0" smtClean="0"/>
                        <a:t>  </a:t>
                      </a:r>
                    </a:p>
                    <a:p>
                      <a:pPr marL="285750" indent="-285750">
                        <a:buFont typeface="Arial" pitchFamily="34" charset="0"/>
                        <a:buChar char="•"/>
                      </a:pPr>
                      <a:r>
                        <a:rPr lang="nb-NO" sz="1400" dirty="0" smtClean="0"/>
                        <a:t>Delta i samarbeidsprosjekter</a:t>
                      </a:r>
                    </a:p>
                  </a:txBody>
                  <a:tcPr/>
                </a:tc>
                <a:tc>
                  <a:txBody>
                    <a:bodyPr/>
                    <a:lstStyle/>
                    <a:p>
                      <a:pPr marL="285750" indent="-285750">
                        <a:buFont typeface="Arial"/>
                        <a:buChar char="•"/>
                      </a:pPr>
                      <a:r>
                        <a:rPr lang="nb-NO" sz="1400" dirty="0" smtClean="0"/>
                        <a:t>Medl</a:t>
                      </a:r>
                    </a:p>
                    <a:p>
                      <a:pPr marL="285750" indent="-285750">
                        <a:buFont typeface="Arial"/>
                        <a:buChar char="•"/>
                      </a:pPr>
                      <a:r>
                        <a:rPr lang="nb-NO" sz="1400" dirty="0" smtClean="0"/>
                        <a:t>Medl</a:t>
                      </a:r>
                    </a:p>
                    <a:p>
                      <a:pPr marL="285750" indent="-285750">
                        <a:buFont typeface="Arial"/>
                        <a:buChar char="•"/>
                      </a:pPr>
                      <a:r>
                        <a:rPr lang="nb-NO" sz="1400" dirty="0" smtClean="0"/>
                        <a:t>Serv</a:t>
                      </a:r>
                    </a:p>
                    <a:p>
                      <a:pPr marL="285750" indent="-285750">
                        <a:buFont typeface="Arial"/>
                        <a:buChar char="•"/>
                      </a:pPr>
                      <a:r>
                        <a:rPr lang="nb-NO" sz="1400" dirty="0" smtClean="0"/>
                        <a:t>Serv</a:t>
                      </a:r>
                    </a:p>
                    <a:p>
                      <a:pPr marL="285750" indent="-285750">
                        <a:buFont typeface="Arial"/>
                        <a:buChar char="•"/>
                      </a:pPr>
                      <a:r>
                        <a:rPr lang="nb-NO" sz="1400" dirty="0" smtClean="0"/>
                        <a:t>Sty</a:t>
                      </a:r>
                      <a:endParaRPr lang="nb-NO" sz="1400" dirty="0"/>
                    </a:p>
                  </a:txBody>
                  <a:tcPr/>
                </a:tc>
              </a:tr>
              <a:tr h="1005071">
                <a:tc>
                  <a:txBody>
                    <a:bodyPr/>
                    <a:lstStyle/>
                    <a:p>
                      <a:r>
                        <a:rPr lang="nb-NO" sz="1400" b="1" dirty="0" smtClean="0"/>
                        <a:t>Mål</a:t>
                      </a:r>
                      <a:r>
                        <a:rPr lang="nb-NO" sz="1400" b="1" baseline="0" dirty="0" smtClean="0"/>
                        <a:t> for år 3:   </a:t>
                      </a:r>
                      <a:r>
                        <a:rPr lang="nb-NO" sz="1400" baseline="0" dirty="0" smtClean="0"/>
                        <a:t>Medlemmer +2</a:t>
                      </a:r>
                    </a:p>
                    <a:p>
                      <a:pPr marL="285750" indent="-285750">
                        <a:buFont typeface="Arial"/>
                        <a:buChar char="•"/>
                      </a:pPr>
                      <a:r>
                        <a:rPr lang="nb-NO" sz="1400" baseline="0" dirty="0" smtClean="0"/>
                        <a:t>Deltaker på RYLA</a:t>
                      </a:r>
                    </a:p>
                  </a:txBody>
                  <a:tcPr/>
                </a:tc>
                <a:tc>
                  <a:txBody>
                    <a:bodyPr/>
                    <a:lstStyle/>
                    <a:p>
                      <a:pPr marL="285750" indent="-285750">
                        <a:buFont typeface="Arial"/>
                        <a:buChar char="•"/>
                      </a:pPr>
                      <a:r>
                        <a:rPr lang="nb-NO" sz="1400" baseline="0" dirty="0" smtClean="0"/>
                        <a:t>Medl</a:t>
                      </a:r>
                    </a:p>
                    <a:p>
                      <a:pPr marL="285750" indent="-285750">
                        <a:buFont typeface="Arial"/>
                        <a:buChar char="•"/>
                      </a:pPr>
                      <a:r>
                        <a:rPr lang="nb-NO" sz="1400" baseline="0" dirty="0" smtClean="0"/>
                        <a:t>Sty</a:t>
                      </a:r>
                    </a:p>
                  </a:txBody>
                  <a:tcPr/>
                </a:tc>
              </a:tr>
            </a:tbl>
          </a:graphicData>
        </a:graphic>
      </p:graphicFrame>
      <p:pic>
        <p:nvPicPr>
          <p:cNvPr id="7" name="Bilde 6" descr="RIhjulfarger.wmf"/>
          <p:cNvPicPr/>
          <p:nvPr/>
        </p:nvPicPr>
        <p:blipFill>
          <a:blip r:embed="rId3" cstate="print"/>
          <a:stretch>
            <a:fillRect/>
          </a:stretch>
        </p:blipFill>
        <p:spPr>
          <a:xfrm>
            <a:off x="323529" y="297592"/>
            <a:ext cx="890905" cy="899160"/>
          </a:xfrm>
          <a:prstGeom prst="rect">
            <a:avLst/>
          </a:prstGeom>
        </p:spPr>
      </p:pic>
      <p:pic>
        <p:nvPicPr>
          <p:cNvPr id="8" name="Bilde 7" descr="ERKlogo.wmf"/>
          <p:cNvPicPr/>
          <p:nvPr/>
        </p:nvPicPr>
        <p:blipFill>
          <a:blip r:embed="rId4" cstate="print"/>
          <a:stretch>
            <a:fillRect/>
          </a:stretch>
        </p:blipFill>
        <p:spPr>
          <a:xfrm>
            <a:off x="8100393" y="332657"/>
            <a:ext cx="687705" cy="812800"/>
          </a:xfrm>
          <a:prstGeom prst="rect">
            <a:avLst/>
          </a:prstGeom>
        </p:spPr>
      </p:pic>
    </p:spTree>
    <p:extLst>
      <p:ext uri="{BB962C8B-B14F-4D97-AF65-F5344CB8AC3E}">
        <p14:creationId xmlns="" xmlns:p14="http://schemas.microsoft.com/office/powerpoint/2010/main" val="4182418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71400"/>
            <a:ext cx="8229600" cy="1143000"/>
          </a:xfrm>
        </p:spPr>
        <p:txBody>
          <a:bodyPr>
            <a:normAutofit/>
          </a:bodyPr>
          <a:lstStyle/>
          <a:p>
            <a:r>
              <a:rPr lang="nb-NO" sz="3600" dirty="0" smtClean="0">
                <a:solidFill>
                  <a:srgbClr val="FFC300"/>
                </a:solidFill>
              </a:rPr>
              <a:t>Klubbplan - de fire satsingsområdene</a:t>
            </a:r>
            <a:r>
              <a:rPr lang="nb-NO" sz="3600" dirty="0" smtClean="0">
                <a:solidFill>
                  <a:srgbClr val="0070C0"/>
                </a:solidFill>
              </a:rPr>
              <a:t> </a:t>
            </a:r>
            <a:endParaRPr lang="nb-NO" sz="3600" dirty="0">
              <a:solidFill>
                <a:srgbClr val="0070C0"/>
              </a:solidFill>
            </a:endParaRPr>
          </a:p>
        </p:txBody>
      </p:sp>
      <p:graphicFrame>
        <p:nvGraphicFramePr>
          <p:cNvPr id="4" name="Plassholder for innhold 3"/>
          <p:cNvGraphicFramePr>
            <a:graphicFrameLocks noGrp="1"/>
          </p:cNvGraphicFramePr>
          <p:nvPr>
            <p:ph idx="1"/>
            <p:extLst>
              <p:ext uri="{D42A27DB-BD31-4B8C-83A1-F6EECF244321}">
                <p14:modId xmlns="" xmlns:p14="http://schemas.microsoft.com/office/powerpoint/2010/main" val="1872626938"/>
              </p:ext>
            </p:extLst>
          </p:nvPr>
        </p:nvGraphicFramePr>
        <p:xfrm>
          <a:off x="467544" y="1078057"/>
          <a:ext cx="8229600" cy="5432607"/>
        </p:xfrm>
        <a:graphic>
          <a:graphicData uri="http://schemas.openxmlformats.org/drawingml/2006/table">
            <a:tbl>
              <a:tblPr firstRow="1" bandRow="1">
                <a:tableStyleId>{5C22544A-7EE6-4342-B048-85BDC9FD1C3A}</a:tableStyleId>
              </a:tblPr>
              <a:tblGrid>
                <a:gridCol w="3744416"/>
                <a:gridCol w="1584176"/>
                <a:gridCol w="843608"/>
                <a:gridCol w="2057400"/>
              </a:tblGrid>
              <a:tr h="478735">
                <a:tc>
                  <a:txBody>
                    <a:bodyPr/>
                    <a:lstStyle/>
                    <a:p>
                      <a:r>
                        <a:rPr lang="nb-NO" sz="1800" dirty="0" smtClean="0"/>
                        <a:t>Aktiviteter 2015-2017</a:t>
                      </a:r>
                      <a:endParaRPr lang="nb-NO" sz="1800" dirty="0"/>
                    </a:p>
                  </a:txBody>
                  <a:tcPr/>
                </a:tc>
                <a:tc>
                  <a:txBody>
                    <a:bodyPr/>
                    <a:lstStyle/>
                    <a:p>
                      <a:r>
                        <a:rPr lang="nb-NO" sz="1800" dirty="0" smtClean="0"/>
                        <a:t>Ansvar</a:t>
                      </a:r>
                      <a:endParaRPr lang="nb-NO" sz="1800" dirty="0"/>
                    </a:p>
                  </a:txBody>
                  <a:tcPr/>
                </a:tc>
                <a:tc>
                  <a:txBody>
                    <a:bodyPr/>
                    <a:lstStyle/>
                    <a:p>
                      <a:r>
                        <a:rPr lang="nb-NO" sz="1800" dirty="0" smtClean="0"/>
                        <a:t>Tidsfrist</a:t>
                      </a:r>
                      <a:endParaRPr lang="nb-NO" sz="1800" dirty="0"/>
                    </a:p>
                  </a:txBody>
                  <a:tcPr/>
                </a:tc>
                <a:tc>
                  <a:txBody>
                    <a:bodyPr/>
                    <a:lstStyle/>
                    <a:p>
                      <a:r>
                        <a:rPr lang="nb-NO" sz="1800" dirty="0" smtClean="0"/>
                        <a:t>Info til/kommentar</a:t>
                      </a:r>
                      <a:endParaRPr lang="nb-NO" sz="1800" dirty="0"/>
                    </a:p>
                  </a:txBody>
                  <a:tcPr/>
                </a:tc>
              </a:tr>
              <a:tr h="767195">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nb-NO" sz="1400" b="1" dirty="0" smtClean="0"/>
                        <a:t>Medlemsutvikling</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400" b="0" dirty="0" smtClean="0"/>
                        <a:t>    Fokusere på yrkesplattformen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400" b="0" dirty="0" smtClean="0"/>
                        <a:t>    Spisse budskapet </a:t>
                      </a:r>
                    </a:p>
                  </a:txBody>
                  <a:tcPr/>
                </a:tc>
                <a:tc>
                  <a:txBody>
                    <a:bodyPr/>
                    <a:lstStyle/>
                    <a:p>
                      <a:r>
                        <a:rPr lang="nb-NO" sz="1400" dirty="0" smtClean="0"/>
                        <a:t>Medlemmene, </a:t>
                      </a:r>
                      <a:r>
                        <a:rPr lang="nb-NO" sz="1400" dirty="0" err="1" smtClean="0"/>
                        <a:t>M.komiteene</a:t>
                      </a:r>
                      <a:endParaRPr lang="nb-NO" sz="1400" dirty="0"/>
                    </a:p>
                  </a:txBody>
                  <a:tcPr/>
                </a:tc>
                <a:tc>
                  <a:txBody>
                    <a:bodyPr/>
                    <a:lstStyle/>
                    <a:p>
                      <a:endParaRPr lang="nb-NO" sz="1400" dirty="0" smtClean="0"/>
                    </a:p>
                  </a:txBody>
                  <a:tcPr/>
                </a:tc>
                <a:tc>
                  <a:txBody>
                    <a:bodyPr/>
                    <a:lstStyle/>
                    <a:p>
                      <a:endParaRPr lang="nb-NO" sz="1400" dirty="0" smtClean="0"/>
                    </a:p>
                  </a:txBody>
                  <a:tcPr/>
                </a:tc>
              </a:tr>
              <a:tr h="533632">
                <a:tc>
                  <a:txBody>
                    <a:bodyPr/>
                    <a:lstStyle/>
                    <a:p>
                      <a:pPr marL="342900" indent="-342900">
                        <a:buAutoNum type="arabicPeriod" startAt="2"/>
                      </a:pPr>
                      <a:r>
                        <a:rPr lang="nb-NO" sz="1400" b="1" dirty="0" smtClean="0"/>
                        <a:t>Mangfold</a:t>
                      </a:r>
                    </a:p>
                    <a:p>
                      <a:pPr marL="342900" indent="-342900">
                        <a:buFont typeface="Arial" pitchFamily="34" charset="0"/>
                        <a:buChar char="•"/>
                      </a:pPr>
                      <a:r>
                        <a:rPr lang="nb-NO" sz="1400" b="0" dirty="0" smtClean="0"/>
                        <a:t>Medlemsmøte</a:t>
                      </a:r>
                      <a:r>
                        <a:rPr lang="nb-NO" sz="1400" b="0" baseline="0" dirty="0" smtClean="0"/>
                        <a:t> med diskusjon </a:t>
                      </a:r>
                      <a:endParaRPr lang="nb-NO" sz="1400" b="0" dirty="0"/>
                    </a:p>
                  </a:txBody>
                  <a:tcPr/>
                </a:tc>
                <a:tc>
                  <a:txBody>
                    <a:bodyPr/>
                    <a:lstStyle/>
                    <a:p>
                      <a:r>
                        <a:rPr lang="nb-NO" sz="1400" dirty="0" smtClean="0"/>
                        <a:t>Styret</a:t>
                      </a:r>
                      <a:endParaRPr lang="nb-NO" sz="1400" dirty="0"/>
                    </a:p>
                  </a:txBody>
                  <a:tcPr/>
                </a:tc>
                <a:tc>
                  <a:txBody>
                    <a:bodyPr/>
                    <a:lstStyle/>
                    <a:p>
                      <a:endParaRPr lang="nb-NO" sz="1400" dirty="0"/>
                    </a:p>
                  </a:txBody>
                  <a:tcPr/>
                </a:tc>
                <a:tc>
                  <a:txBody>
                    <a:bodyPr/>
                    <a:lstStyle/>
                    <a:p>
                      <a:endParaRPr lang="nb-NO" sz="1400" dirty="0"/>
                    </a:p>
                  </a:txBody>
                  <a:tcPr/>
                </a:tc>
              </a:tr>
              <a:tr h="914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t>3</a:t>
                      </a:r>
                      <a:r>
                        <a:rPr lang="nb-NO" sz="1400" b="1" dirty="0" smtClean="0"/>
                        <a:t>.    Samfunnskontakt</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400" dirty="0" smtClean="0"/>
                        <a:t>Hjemmesiden og sosiale medier – opplæring</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400" dirty="0" smtClean="0"/>
                        <a:t>Markedsføre</a:t>
                      </a:r>
                      <a:r>
                        <a:rPr lang="nb-NO" sz="1400" baseline="0" dirty="0" smtClean="0"/>
                        <a:t> ERK som yrkesorganisasjon og nettverksgruppe</a:t>
                      </a:r>
                      <a:r>
                        <a:rPr lang="nb-NO" sz="1400" dirty="0" smtClean="0"/>
                        <a:t> </a:t>
                      </a:r>
                    </a:p>
                  </a:txBody>
                  <a:tcPr/>
                </a:tc>
                <a:tc>
                  <a:txBody>
                    <a:bodyPr/>
                    <a:lstStyle/>
                    <a:p>
                      <a:r>
                        <a:rPr lang="nb-NO" sz="1400" dirty="0" smtClean="0"/>
                        <a:t>Kommunikasjon</a:t>
                      </a:r>
                      <a:endParaRPr lang="nb-NO" sz="1400" dirty="0"/>
                    </a:p>
                  </a:txBody>
                  <a:tcPr/>
                </a:tc>
                <a:tc>
                  <a:txBody>
                    <a:bodyPr/>
                    <a:lstStyle/>
                    <a:p>
                      <a:endParaRPr lang="nb-NO" sz="1400" dirty="0" smtClean="0"/>
                    </a:p>
                  </a:txBody>
                  <a:tcPr/>
                </a:tc>
                <a:tc>
                  <a:txBody>
                    <a:bodyPr/>
                    <a:lstStyle/>
                    <a:p>
                      <a:endParaRPr lang="nb-NO" sz="1400" dirty="0"/>
                    </a:p>
                  </a:txBody>
                  <a:tcPr/>
                </a:tc>
              </a:tr>
              <a:tr h="1401298">
                <a:tc>
                  <a:txBody>
                    <a:bodyPr/>
                    <a:lstStyle/>
                    <a:p>
                      <a:r>
                        <a:rPr lang="nb-NO" sz="1400" b="1" dirty="0" smtClean="0"/>
                        <a:t>4.   Humanitære prosjekter </a:t>
                      </a:r>
                    </a:p>
                    <a:p>
                      <a:pPr marL="285750" indent="-285750">
                        <a:buFont typeface="Arial" pitchFamily="34" charset="0"/>
                        <a:buChar char="•"/>
                      </a:pPr>
                      <a:r>
                        <a:rPr lang="nb-NO" sz="1400" dirty="0" smtClean="0"/>
                        <a:t>Følge opp </a:t>
                      </a:r>
                      <a:r>
                        <a:rPr lang="nb-NO" sz="1400" baseline="0" dirty="0" smtClean="0"/>
                        <a:t>Kisenyi vannprosjekt</a:t>
                      </a:r>
                    </a:p>
                    <a:p>
                      <a:pPr marL="285750" indent="-285750">
                        <a:buFont typeface="Arial" pitchFamily="34" charset="0"/>
                        <a:buChar char="•"/>
                      </a:pPr>
                      <a:r>
                        <a:rPr lang="nb-NO" sz="1400" baseline="0" dirty="0" smtClean="0"/>
                        <a:t>ERK Prisen</a:t>
                      </a:r>
                    </a:p>
                    <a:p>
                      <a:pPr marL="285750" indent="-285750">
                        <a:buFont typeface="Arial" pitchFamily="34" charset="0"/>
                        <a:buChar char="•"/>
                      </a:pPr>
                      <a:r>
                        <a:rPr lang="nb-NO" sz="1400" baseline="0" dirty="0" smtClean="0"/>
                        <a:t>Jazzkonsert</a:t>
                      </a:r>
                    </a:p>
                  </a:txBody>
                  <a:tcPr/>
                </a:tc>
                <a:tc>
                  <a:txBody>
                    <a:bodyPr/>
                    <a:lstStyle/>
                    <a:p>
                      <a:endParaRPr lang="nb-NO" sz="1400" dirty="0" smtClean="0"/>
                    </a:p>
                    <a:p>
                      <a:r>
                        <a:rPr lang="nb-NO" sz="1400" dirty="0" smtClean="0"/>
                        <a:t>Serviceprosjekt</a:t>
                      </a:r>
                    </a:p>
                    <a:p>
                      <a:r>
                        <a:rPr lang="nb-NO" sz="1400" dirty="0" smtClean="0"/>
                        <a:t>Pris</a:t>
                      </a:r>
                      <a:endParaRPr lang="nb-NO" sz="1400" baseline="0" dirty="0" smtClean="0"/>
                    </a:p>
                    <a:p>
                      <a:r>
                        <a:rPr lang="nb-NO" sz="1400" dirty="0" smtClean="0"/>
                        <a:t>Serviceprosjekt</a:t>
                      </a:r>
                    </a:p>
                  </a:txBody>
                  <a:tcPr/>
                </a:tc>
                <a:tc>
                  <a:txBody>
                    <a:bodyPr/>
                    <a:lstStyle/>
                    <a:p>
                      <a:endParaRPr lang="nb-NO"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400" dirty="0" smtClean="0"/>
                    </a:p>
                  </a:txBody>
                  <a:tcPr/>
                </a:tc>
              </a:tr>
              <a:tr h="1145522">
                <a:tc>
                  <a:txBody>
                    <a:bodyPr/>
                    <a:lstStyle/>
                    <a:p>
                      <a:r>
                        <a:rPr lang="nb-NO" sz="1400" b="1" dirty="0" smtClean="0"/>
                        <a:t>4b. Ungdomstjeneste</a:t>
                      </a:r>
                    </a:p>
                    <a:p>
                      <a:pPr marL="285750" indent="-285750">
                        <a:buFont typeface="Arial" pitchFamily="34" charset="0"/>
                        <a:buChar char="•"/>
                      </a:pPr>
                      <a:r>
                        <a:rPr lang="nb-NO" sz="1400" dirty="0" smtClean="0"/>
                        <a:t>Kandidat</a:t>
                      </a:r>
                      <a:r>
                        <a:rPr lang="nb-NO" sz="1400" baseline="0" dirty="0" smtClean="0"/>
                        <a:t> til RYLA</a:t>
                      </a:r>
                    </a:p>
                  </a:txBody>
                  <a:tcPr/>
                </a:tc>
                <a:tc>
                  <a:txBody>
                    <a:bodyPr/>
                    <a:lstStyle/>
                    <a:p>
                      <a:r>
                        <a:rPr lang="nb-NO" sz="1400" dirty="0" smtClean="0"/>
                        <a:t>Styret</a:t>
                      </a:r>
                      <a:endParaRPr lang="nb-NO" sz="1400" dirty="0"/>
                    </a:p>
                  </a:txBody>
                  <a:tcPr/>
                </a:tc>
                <a:tc>
                  <a:txBody>
                    <a:bodyPr/>
                    <a:lstStyle/>
                    <a:p>
                      <a:endParaRPr lang="nb-NO" sz="1400" dirty="0" smtClean="0"/>
                    </a:p>
                  </a:txBody>
                  <a:tcPr/>
                </a:tc>
                <a:tc>
                  <a:txBody>
                    <a:bodyPr/>
                    <a:lstStyle/>
                    <a:p>
                      <a:endParaRPr lang="nb-NO" sz="1400" dirty="0"/>
                    </a:p>
                  </a:txBody>
                  <a:tcPr/>
                </a:tc>
              </a:tr>
            </a:tbl>
          </a:graphicData>
        </a:graphic>
      </p:graphicFrame>
      <p:pic>
        <p:nvPicPr>
          <p:cNvPr id="9" name="Bilde 8" descr="ERKlogo.wmf"/>
          <p:cNvPicPr/>
          <p:nvPr/>
        </p:nvPicPr>
        <p:blipFill>
          <a:blip r:embed="rId3" cstate="print"/>
          <a:stretch>
            <a:fillRect/>
          </a:stretch>
        </p:blipFill>
        <p:spPr>
          <a:xfrm>
            <a:off x="8244409" y="188640"/>
            <a:ext cx="543689" cy="576064"/>
          </a:xfrm>
          <a:prstGeom prst="rect">
            <a:avLst/>
          </a:prstGeom>
        </p:spPr>
      </p:pic>
      <p:pic>
        <p:nvPicPr>
          <p:cNvPr id="10" name="Bilde 9" descr="RIhjulfarger.wmf"/>
          <p:cNvPicPr/>
          <p:nvPr/>
        </p:nvPicPr>
        <p:blipFill>
          <a:blip r:embed="rId4" cstate="print"/>
          <a:stretch>
            <a:fillRect/>
          </a:stretch>
        </p:blipFill>
        <p:spPr>
          <a:xfrm>
            <a:off x="467545" y="188640"/>
            <a:ext cx="648072" cy="576064"/>
          </a:xfrm>
          <a:prstGeom prst="rect">
            <a:avLst/>
          </a:prstGeom>
        </p:spPr>
      </p:pic>
    </p:spTree>
    <p:extLst>
      <p:ext uri="{BB962C8B-B14F-4D97-AF65-F5344CB8AC3E}">
        <p14:creationId xmlns="" xmlns:p14="http://schemas.microsoft.com/office/powerpoint/2010/main" val="203629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dirty="0" smtClean="0">
                <a:solidFill>
                  <a:srgbClr val="0070C0"/>
                </a:solidFill>
              </a:rPr>
              <a:t>Mål Medlemskapskomitéen</a:t>
            </a:r>
            <a:endParaRPr lang="nb-NO" sz="3600" dirty="0">
              <a:solidFill>
                <a:srgbClr val="0070C0"/>
              </a:solidFill>
            </a:endParaRPr>
          </a:p>
        </p:txBody>
      </p:sp>
      <p:graphicFrame>
        <p:nvGraphicFramePr>
          <p:cNvPr id="6" name="Plassholder for innhold 5"/>
          <p:cNvGraphicFramePr>
            <a:graphicFrameLocks noGrp="1"/>
          </p:cNvGraphicFramePr>
          <p:nvPr>
            <p:ph idx="1"/>
            <p:extLst>
              <p:ext uri="{D42A27DB-BD31-4B8C-83A1-F6EECF244321}">
                <p14:modId xmlns="" xmlns:p14="http://schemas.microsoft.com/office/powerpoint/2010/main" val="2234326832"/>
              </p:ext>
            </p:extLst>
          </p:nvPr>
        </p:nvGraphicFramePr>
        <p:xfrm>
          <a:off x="457200" y="1268760"/>
          <a:ext cx="8229600" cy="3360420"/>
        </p:xfrm>
        <a:graphic>
          <a:graphicData uri="http://schemas.openxmlformats.org/drawingml/2006/table">
            <a:tbl>
              <a:tblPr firstRow="1" bandRow="1">
                <a:tableStyleId>{5C22544A-7EE6-4342-B048-85BDC9FD1C3A}</a:tableStyleId>
              </a:tblPr>
              <a:tblGrid>
                <a:gridCol w="8229600"/>
              </a:tblGrid>
              <a:tr h="811530">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600" dirty="0" smtClean="0"/>
                        <a:t>2013-2015</a:t>
                      </a:r>
                    </a:p>
                  </a:txBody>
                  <a:tcPr/>
                </a:tc>
              </a:tr>
              <a:tr h="8115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600" dirty="0" smtClean="0"/>
                        <a:t>Langsiktig mål (mål om tre år):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600" baseline="0" dirty="0" smtClean="0"/>
                        <a:t>ERKs omdømme som yrkes- og nettverksgruppe  styrket (se også Kommunikasjonskomitéen)</a:t>
                      </a:r>
                      <a:endParaRPr lang="nb-NO" sz="1600" dirty="0" smtClean="0"/>
                    </a:p>
                  </a:txBody>
                  <a:tcPr/>
                </a:tc>
              </a:tr>
              <a:tr h="579120">
                <a:tc>
                  <a:txBody>
                    <a:bodyPr/>
                    <a:lstStyle/>
                    <a:p>
                      <a:pPr marL="0" indent="0">
                        <a:buFont typeface="Arial" pitchFamily="34" charset="0"/>
                        <a:buNone/>
                      </a:pPr>
                      <a:r>
                        <a:rPr lang="nb-NO" sz="1600" dirty="0" smtClean="0"/>
                        <a:t>Mål for år 1:   </a:t>
                      </a:r>
                    </a:p>
                    <a:p>
                      <a:pPr marL="285750" indent="-285750">
                        <a:buFont typeface="Arial" pitchFamily="34" charset="0"/>
                        <a:buChar char="•"/>
                      </a:pPr>
                      <a:r>
                        <a:rPr lang="nb-NO" sz="1600" dirty="0" smtClean="0"/>
                        <a:t>Fire nye medlemmer</a:t>
                      </a:r>
                      <a:endParaRPr lang="nb-NO" sz="1600" i="1" dirty="0" smtClean="0">
                        <a:solidFill>
                          <a:srgbClr val="7030A0"/>
                        </a:solidFill>
                      </a:endParaRPr>
                    </a:p>
                  </a:txBody>
                  <a:tcPr/>
                </a:tc>
              </a:tr>
              <a:tr h="579120">
                <a:tc>
                  <a:txBody>
                    <a:bodyPr/>
                    <a:lstStyle/>
                    <a:p>
                      <a:r>
                        <a:rPr lang="nb-NO" sz="1600" dirty="0" smtClean="0"/>
                        <a:t>Mål for</a:t>
                      </a:r>
                      <a:r>
                        <a:rPr lang="nb-NO" sz="1600" baseline="0" dirty="0" smtClean="0"/>
                        <a:t> år 2:</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nb-NO" sz="1600" dirty="0" smtClean="0"/>
                        <a:t>Tre nye medlemmer</a:t>
                      </a:r>
                      <a:endParaRPr lang="nb-NO" sz="1600" i="1" dirty="0" smtClean="0">
                        <a:solidFill>
                          <a:srgbClr val="7030A0"/>
                        </a:solidFill>
                      </a:endParaRPr>
                    </a:p>
                  </a:txBody>
                  <a:tcPr/>
                </a:tc>
              </a:tr>
              <a:tr h="579120">
                <a:tc>
                  <a:txBody>
                    <a:bodyPr/>
                    <a:lstStyle/>
                    <a:p>
                      <a:r>
                        <a:rPr lang="nb-NO" sz="1600" dirty="0" smtClean="0"/>
                        <a:t>Mål for år 3:</a:t>
                      </a:r>
                      <a:r>
                        <a:rPr lang="nb-NO" sz="1600" baseline="0" dirty="0" smtClean="0"/>
                        <a:t> </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nb-NO" sz="1600" dirty="0" smtClean="0"/>
                        <a:t>To nye medlemmer</a:t>
                      </a:r>
                      <a:endParaRPr lang="nb-NO" sz="1600" i="1" dirty="0" smtClean="0">
                        <a:solidFill>
                          <a:srgbClr val="7030A0"/>
                        </a:solidFill>
                      </a:endParaRPr>
                    </a:p>
                  </a:txBody>
                  <a:tcPr/>
                </a:tc>
              </a:tr>
            </a:tbl>
          </a:graphicData>
        </a:graphic>
      </p:graphicFrame>
      <p:pic>
        <p:nvPicPr>
          <p:cNvPr id="7" name="Bilde 6" descr="RIhjulfarger.wmf"/>
          <p:cNvPicPr/>
          <p:nvPr/>
        </p:nvPicPr>
        <p:blipFill>
          <a:blip r:embed="rId3" cstate="print"/>
          <a:stretch>
            <a:fillRect/>
          </a:stretch>
        </p:blipFill>
        <p:spPr>
          <a:xfrm>
            <a:off x="323529" y="297592"/>
            <a:ext cx="890905" cy="899160"/>
          </a:xfrm>
          <a:prstGeom prst="rect">
            <a:avLst/>
          </a:prstGeom>
        </p:spPr>
      </p:pic>
      <p:pic>
        <p:nvPicPr>
          <p:cNvPr id="8" name="Bilde 7" descr="ERKlogo.wmf"/>
          <p:cNvPicPr/>
          <p:nvPr/>
        </p:nvPicPr>
        <p:blipFill>
          <a:blip r:embed="rId4" cstate="print"/>
          <a:stretch>
            <a:fillRect/>
          </a:stretch>
        </p:blipFill>
        <p:spPr>
          <a:xfrm>
            <a:off x="8100393" y="332657"/>
            <a:ext cx="687705" cy="812800"/>
          </a:xfrm>
          <a:prstGeom prst="rect">
            <a:avLst/>
          </a:prstGeom>
        </p:spPr>
      </p:pic>
    </p:spTree>
    <p:extLst>
      <p:ext uri="{BB962C8B-B14F-4D97-AF65-F5344CB8AC3E}">
        <p14:creationId xmlns="" xmlns:p14="http://schemas.microsoft.com/office/powerpoint/2010/main" val="1122675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16632"/>
            <a:ext cx="8229600" cy="1143000"/>
          </a:xfrm>
        </p:spPr>
        <p:txBody>
          <a:bodyPr>
            <a:normAutofit/>
          </a:bodyPr>
          <a:lstStyle/>
          <a:p>
            <a:r>
              <a:rPr lang="nb-NO" sz="3600" dirty="0" smtClean="0">
                <a:solidFill>
                  <a:srgbClr val="FFC300"/>
                </a:solidFill>
              </a:rPr>
              <a:t>Plan Medlemskapskomitéen</a:t>
            </a:r>
            <a:endParaRPr lang="nb-NO" sz="3600" dirty="0">
              <a:solidFill>
                <a:srgbClr val="FFC300"/>
              </a:solidFill>
            </a:endParaRPr>
          </a:p>
        </p:txBody>
      </p:sp>
      <p:graphicFrame>
        <p:nvGraphicFramePr>
          <p:cNvPr id="4" name="Plassholder for innhold 3"/>
          <p:cNvGraphicFramePr>
            <a:graphicFrameLocks noGrp="1"/>
          </p:cNvGraphicFramePr>
          <p:nvPr>
            <p:ph idx="1"/>
            <p:extLst>
              <p:ext uri="{D42A27DB-BD31-4B8C-83A1-F6EECF244321}">
                <p14:modId xmlns="" xmlns:p14="http://schemas.microsoft.com/office/powerpoint/2010/main" val="2541417829"/>
              </p:ext>
            </p:extLst>
          </p:nvPr>
        </p:nvGraphicFramePr>
        <p:xfrm>
          <a:off x="457200" y="1600201"/>
          <a:ext cx="8229600" cy="4931399"/>
        </p:xfrm>
        <a:graphic>
          <a:graphicData uri="http://schemas.openxmlformats.org/drawingml/2006/table">
            <a:tbl>
              <a:tblPr firstRow="1" bandRow="1">
                <a:tableStyleId>{5C22544A-7EE6-4342-B048-85BDC9FD1C3A}</a:tableStyleId>
              </a:tblPr>
              <a:tblGrid>
                <a:gridCol w="3754760"/>
                <a:gridCol w="1224136"/>
                <a:gridCol w="1193304"/>
                <a:gridCol w="2057400"/>
              </a:tblGrid>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800" dirty="0" smtClean="0"/>
                        <a:t>Aktiviteter 2013-2015</a:t>
                      </a:r>
                    </a:p>
                    <a:p>
                      <a:endParaRPr lang="nb-NO" sz="1800" dirty="0"/>
                    </a:p>
                  </a:txBody>
                  <a:tcPr/>
                </a:tc>
                <a:tc>
                  <a:txBody>
                    <a:bodyPr/>
                    <a:lstStyle/>
                    <a:p>
                      <a:r>
                        <a:rPr lang="nb-NO" sz="1800" dirty="0" smtClean="0"/>
                        <a:t>Ansvar</a:t>
                      </a:r>
                      <a:endParaRPr lang="nb-NO" sz="1800" dirty="0"/>
                    </a:p>
                  </a:txBody>
                  <a:tcPr/>
                </a:tc>
                <a:tc>
                  <a:txBody>
                    <a:bodyPr/>
                    <a:lstStyle/>
                    <a:p>
                      <a:r>
                        <a:rPr lang="nb-NO" sz="1800" dirty="0" smtClean="0"/>
                        <a:t>Tidsfrist</a:t>
                      </a:r>
                      <a:endParaRPr lang="nb-NO" sz="1800" dirty="0"/>
                    </a:p>
                  </a:txBody>
                  <a:tcPr/>
                </a:tc>
                <a:tc>
                  <a:txBody>
                    <a:bodyPr/>
                    <a:lstStyle/>
                    <a:p>
                      <a:r>
                        <a:rPr lang="nb-NO" sz="1800" dirty="0" smtClean="0"/>
                        <a:t>Informasjon til</a:t>
                      </a:r>
                      <a:endParaRPr lang="nb-NO" sz="1800" dirty="0"/>
                    </a:p>
                  </a:txBody>
                  <a:tcPr/>
                </a:tc>
              </a:tr>
              <a:tr h="7566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t>Nye medlemmer innen skoleverket: Komitéen vil</a:t>
                      </a:r>
                      <a:r>
                        <a:rPr lang="nb-NO" sz="1400" baseline="0" dirty="0" smtClean="0"/>
                        <a:t> nyttiggjøre seg medlemmers kontakter på skoler i nærmiljøet, håndverksfaget, </a:t>
                      </a:r>
                      <a:endParaRPr lang="nb-NO" sz="1400" dirty="0" smtClean="0"/>
                    </a:p>
                  </a:txBody>
                  <a:tcPr/>
                </a:tc>
                <a:tc>
                  <a:txBody>
                    <a:bodyPr/>
                    <a:lstStyle/>
                    <a:p>
                      <a:r>
                        <a:rPr lang="nb-NO" sz="1400" dirty="0" smtClean="0"/>
                        <a:t>Bjørn</a:t>
                      </a:r>
                      <a:endParaRPr lang="nb-NO" sz="1400" dirty="0"/>
                    </a:p>
                  </a:txBody>
                  <a:tcPr/>
                </a:tc>
                <a:tc>
                  <a:txBody>
                    <a:bodyPr/>
                    <a:lstStyle/>
                    <a:p>
                      <a:endParaRPr lang="nb-NO" sz="1400" dirty="0"/>
                    </a:p>
                  </a:txBody>
                  <a:tcPr/>
                </a:tc>
                <a:tc>
                  <a:txBody>
                    <a:bodyPr/>
                    <a:lstStyle/>
                    <a:p>
                      <a:endParaRPr lang="nb-NO" sz="1400" dirty="0"/>
                    </a:p>
                  </a:txBody>
                  <a:tcPr/>
                </a:tc>
              </a:tr>
              <a:tr h="1152128">
                <a:tc>
                  <a:txBody>
                    <a:bodyPr/>
                    <a:lstStyle/>
                    <a:p>
                      <a:r>
                        <a:rPr lang="nb-NO" sz="1400" dirty="0" smtClean="0"/>
                        <a:t>Nye medlemmer innen helsevesenet: Komitéen ser nærmere på lokale helsestasjoner</a:t>
                      </a:r>
                      <a:r>
                        <a:rPr lang="nb-NO" sz="1400" baseline="0" dirty="0" smtClean="0"/>
                        <a:t> og får oversikt over helsepersonell som bor i vårt nærområde</a:t>
                      </a:r>
                      <a:endParaRPr lang="nb-NO" sz="1400" dirty="0"/>
                    </a:p>
                  </a:txBody>
                  <a:tcPr/>
                </a:tc>
                <a:tc>
                  <a:txBody>
                    <a:bodyPr/>
                    <a:lstStyle/>
                    <a:p>
                      <a:r>
                        <a:rPr lang="nb-NO" sz="1400" dirty="0" smtClean="0"/>
                        <a:t>Bjørn</a:t>
                      </a:r>
                      <a:endParaRPr lang="nb-NO" sz="1400" dirty="0"/>
                    </a:p>
                  </a:txBody>
                  <a:tcPr/>
                </a:tc>
                <a:tc>
                  <a:txBody>
                    <a:bodyPr/>
                    <a:lstStyle/>
                    <a:p>
                      <a:endParaRPr lang="nb-NO" sz="1400" dirty="0"/>
                    </a:p>
                  </a:txBody>
                  <a:tcPr/>
                </a:tc>
                <a:tc>
                  <a:txBody>
                    <a:bodyPr/>
                    <a:lstStyle/>
                    <a:p>
                      <a:endParaRPr lang="nb-NO" sz="1400" dirty="0"/>
                    </a:p>
                  </a:txBody>
                  <a:tcPr/>
                </a:tc>
              </a:tr>
              <a:tr h="370840">
                <a:tc>
                  <a:txBody>
                    <a:bodyPr/>
                    <a:lstStyle/>
                    <a:p>
                      <a:r>
                        <a:rPr lang="nb-NO" sz="1400" dirty="0" smtClean="0"/>
                        <a:t>Kvinneandelen</a:t>
                      </a:r>
                      <a:r>
                        <a:rPr lang="nb-NO" sz="1400" baseline="0" dirty="0" smtClean="0"/>
                        <a:t> skal økes</a:t>
                      </a:r>
                      <a:endParaRPr lang="nb-NO" sz="1400" dirty="0"/>
                    </a:p>
                  </a:txBody>
                  <a:tcPr/>
                </a:tc>
                <a:tc>
                  <a:txBody>
                    <a:bodyPr/>
                    <a:lstStyle/>
                    <a:p>
                      <a:r>
                        <a:rPr lang="nb-NO" sz="1400" dirty="0" smtClean="0"/>
                        <a:t>Bjørn</a:t>
                      </a:r>
                      <a:endParaRPr lang="nb-NO" sz="1400" dirty="0"/>
                    </a:p>
                  </a:txBody>
                  <a:tcPr/>
                </a:tc>
                <a:tc>
                  <a:txBody>
                    <a:bodyPr/>
                    <a:lstStyle/>
                    <a:p>
                      <a:endParaRPr lang="nb-NO" sz="1400" dirty="0"/>
                    </a:p>
                  </a:txBody>
                  <a:tcPr/>
                </a:tc>
                <a:tc>
                  <a:txBody>
                    <a:bodyPr/>
                    <a:lstStyle/>
                    <a:p>
                      <a:endParaRPr lang="nb-NO" sz="1400" i="1" dirty="0">
                        <a:solidFill>
                          <a:srgbClr val="7030A0"/>
                        </a:solidFill>
                      </a:endParaRPr>
                    </a:p>
                  </a:txBody>
                  <a:tcPr/>
                </a:tc>
              </a:tr>
              <a:tr h="5257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t>Skaffe foredragsholder til ett møte pr halvår</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t>Opprette</a:t>
                      </a:r>
                      <a:r>
                        <a:rPr lang="nb-NO" sz="1400" baseline="0" dirty="0" smtClean="0"/>
                        <a:t> en gruppe 3-5 personer for aktivt</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t>å arbeide med rekruttering</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t>Bruke SMB listen utarbeidet av Bo i forbindelse med yrkesseminaret til å rekruttere foredragsholdere, som deretter oppfordres til å bli medlem av klubben</a:t>
                      </a:r>
                      <a:endParaRPr lang="nb-NO" sz="1400" dirty="0" smtClean="0"/>
                    </a:p>
                  </a:txBody>
                  <a:tcPr/>
                </a:tc>
                <a:tc>
                  <a:txBody>
                    <a:bodyPr/>
                    <a:lstStyle/>
                    <a:p>
                      <a:r>
                        <a:rPr lang="nb-NO" sz="1400" dirty="0" smtClean="0"/>
                        <a:t>Bjørn</a:t>
                      </a:r>
                    </a:p>
                    <a:p>
                      <a:endParaRPr lang="nb-NO" sz="1400" dirty="0" smtClean="0"/>
                    </a:p>
                    <a:p>
                      <a:r>
                        <a:rPr lang="nb-NO" sz="1400" dirty="0" smtClean="0"/>
                        <a:t>Bjørn</a:t>
                      </a:r>
                      <a:endParaRPr lang="nb-NO" sz="1400" dirty="0"/>
                    </a:p>
                  </a:txBody>
                  <a:tcPr/>
                </a:tc>
                <a:tc>
                  <a:txBody>
                    <a:bodyPr/>
                    <a:lstStyle/>
                    <a:p>
                      <a:endParaRPr lang="nb-NO"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400" i="1" dirty="0" smtClean="0">
                        <a:solidFill>
                          <a:srgbClr val="7030A0"/>
                        </a:solidFill>
                      </a:endParaRPr>
                    </a:p>
                  </a:txBody>
                  <a:tcPr/>
                </a:tc>
              </a:tr>
            </a:tbl>
          </a:graphicData>
        </a:graphic>
      </p:graphicFrame>
      <p:sp>
        <p:nvSpPr>
          <p:cNvPr id="3" name="TekstSylinder 2"/>
          <p:cNvSpPr txBox="1"/>
          <p:nvPr/>
        </p:nvSpPr>
        <p:spPr>
          <a:xfrm>
            <a:off x="467544" y="5901079"/>
            <a:ext cx="8064896" cy="923330"/>
          </a:xfrm>
          <a:prstGeom prst="rect">
            <a:avLst/>
          </a:prstGeom>
          <a:noFill/>
        </p:spPr>
        <p:txBody>
          <a:bodyPr wrap="square" rtlCol="0">
            <a:spAutoFit/>
          </a:bodyPr>
          <a:lstStyle/>
          <a:p>
            <a:endParaRPr lang="nb-NO" dirty="0" smtClean="0"/>
          </a:p>
          <a:p>
            <a:endParaRPr lang="nb-NO" dirty="0"/>
          </a:p>
          <a:p>
            <a:endParaRPr lang="nb-NO" dirty="0"/>
          </a:p>
        </p:txBody>
      </p:sp>
      <p:pic>
        <p:nvPicPr>
          <p:cNvPr id="9" name="Bilde 8" descr="ERKlogo.wmf"/>
          <p:cNvPicPr/>
          <p:nvPr/>
        </p:nvPicPr>
        <p:blipFill>
          <a:blip r:embed="rId3" cstate="print"/>
          <a:stretch>
            <a:fillRect/>
          </a:stretch>
        </p:blipFill>
        <p:spPr>
          <a:xfrm>
            <a:off x="8100393" y="332657"/>
            <a:ext cx="687705" cy="812800"/>
          </a:xfrm>
          <a:prstGeom prst="rect">
            <a:avLst/>
          </a:prstGeom>
        </p:spPr>
      </p:pic>
      <p:pic>
        <p:nvPicPr>
          <p:cNvPr id="10" name="Bilde 9" descr="RIhjulfarger.wmf"/>
          <p:cNvPicPr/>
          <p:nvPr/>
        </p:nvPicPr>
        <p:blipFill>
          <a:blip r:embed="rId4" cstate="print"/>
          <a:stretch>
            <a:fillRect/>
          </a:stretch>
        </p:blipFill>
        <p:spPr>
          <a:xfrm>
            <a:off x="323529" y="297592"/>
            <a:ext cx="890905" cy="899160"/>
          </a:xfrm>
          <a:prstGeom prst="rect">
            <a:avLst/>
          </a:prstGeom>
        </p:spPr>
      </p:pic>
    </p:spTree>
    <p:extLst>
      <p:ext uri="{BB962C8B-B14F-4D97-AF65-F5344CB8AC3E}">
        <p14:creationId xmlns="" xmlns:p14="http://schemas.microsoft.com/office/powerpoint/2010/main" val="3309552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16632"/>
            <a:ext cx="8229600" cy="1143000"/>
          </a:xfrm>
        </p:spPr>
        <p:txBody>
          <a:bodyPr>
            <a:normAutofit/>
          </a:bodyPr>
          <a:lstStyle/>
          <a:p>
            <a:r>
              <a:rPr lang="nb-NO" sz="3600" dirty="0" smtClean="0">
                <a:solidFill>
                  <a:srgbClr val="0070C0"/>
                </a:solidFill>
              </a:rPr>
              <a:t>Mål Serviceprosjektkomitéen</a:t>
            </a:r>
            <a:endParaRPr lang="nb-NO" sz="3600" dirty="0">
              <a:solidFill>
                <a:srgbClr val="0070C0"/>
              </a:solidFill>
            </a:endParaRPr>
          </a:p>
        </p:txBody>
      </p:sp>
      <p:graphicFrame>
        <p:nvGraphicFramePr>
          <p:cNvPr id="6" name="Plassholder for innhold 5"/>
          <p:cNvGraphicFramePr>
            <a:graphicFrameLocks noGrp="1"/>
          </p:cNvGraphicFramePr>
          <p:nvPr>
            <p:ph idx="1"/>
            <p:extLst>
              <p:ext uri="{D42A27DB-BD31-4B8C-83A1-F6EECF244321}">
                <p14:modId xmlns="" xmlns:p14="http://schemas.microsoft.com/office/powerpoint/2010/main" val="2394575663"/>
              </p:ext>
            </p:extLst>
          </p:nvPr>
        </p:nvGraphicFramePr>
        <p:xfrm>
          <a:off x="457200" y="1124744"/>
          <a:ext cx="8229600" cy="4674870"/>
        </p:xfrm>
        <a:graphic>
          <a:graphicData uri="http://schemas.openxmlformats.org/drawingml/2006/table">
            <a:tbl>
              <a:tblPr firstRow="1" bandRow="1">
                <a:tableStyleId>{5C22544A-7EE6-4342-B048-85BDC9FD1C3A}</a:tableStyleId>
              </a:tblPr>
              <a:tblGrid>
                <a:gridCol w="8229600"/>
              </a:tblGrid>
              <a:tr h="400050">
                <a:tc>
                  <a:txBody>
                    <a:bodyPr/>
                    <a:lstStyle/>
                    <a:p>
                      <a:r>
                        <a:rPr lang="nb-NO" sz="2000" dirty="0" smtClean="0"/>
                        <a:t>2015-2017</a:t>
                      </a:r>
                      <a:endParaRPr lang="nb-NO" sz="2000" dirty="0"/>
                    </a:p>
                  </a:txBody>
                  <a:tcPr/>
                </a:tc>
              </a:tr>
              <a:tr h="960120">
                <a:tc>
                  <a:txBody>
                    <a:bodyPr/>
                    <a:lstStyle/>
                    <a:p>
                      <a:r>
                        <a:rPr lang="nb-NO" sz="1400" b="1" dirty="0" smtClean="0"/>
                        <a:t>Langsiktig mål (mål om tre år):  </a:t>
                      </a:r>
                    </a:p>
                    <a:p>
                      <a:pPr marL="285750" indent="-285750">
                        <a:buFont typeface="Arial" pitchFamily="34" charset="0"/>
                        <a:buChar char="•"/>
                      </a:pPr>
                      <a:r>
                        <a:rPr lang="nb-NO" sz="1400" dirty="0" smtClean="0"/>
                        <a:t>Klare arbeidsoppgaver for komiteen etablert og prioriterte prosjekter planlagt og i gang</a:t>
                      </a:r>
                    </a:p>
                    <a:p>
                      <a:pPr marL="285750" indent="-285750">
                        <a:buFont typeface="Arial" pitchFamily="34" charset="0"/>
                        <a:buChar char="•"/>
                      </a:pPr>
                      <a:r>
                        <a:rPr lang="nb-NO" sz="1400" dirty="0" smtClean="0"/>
                        <a:t>ERK har interessante prosjekt(er) å samles  om</a:t>
                      </a:r>
                    </a:p>
                  </a:txBody>
                  <a:tcPr/>
                </a:tc>
              </a:tr>
              <a:tr h="1611630">
                <a:tc>
                  <a:txBody>
                    <a:bodyPr/>
                    <a:lstStyle/>
                    <a:p>
                      <a:r>
                        <a:rPr lang="nb-NO" sz="1400" b="1" dirty="0" smtClean="0"/>
                        <a:t>Mål for år 1:</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400" dirty="0" smtClean="0"/>
                        <a:t>Gjøre en behovsanalyse av lokalsamfunnet.  Ta kontakt og identifisere behov</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400" dirty="0" smtClean="0"/>
                        <a:t>Lage</a:t>
                      </a:r>
                      <a:r>
                        <a:rPr lang="nb-NO" sz="1400" baseline="0" dirty="0" smtClean="0"/>
                        <a:t> 3 årsplan for humanitære utviklingsprosjekter</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400" baseline="0" dirty="0" smtClean="0"/>
                        <a:t>Gjennomføre tre lokale egne prosjekter eller i samarbeid med andre klubber</a:t>
                      </a:r>
                      <a:endParaRPr lang="nb-NO" sz="1400" dirty="0" smtClean="0"/>
                    </a:p>
                    <a:p>
                      <a:pPr marL="285750" indent="-285750">
                        <a:buFont typeface="Arial" pitchFamily="34" charset="0"/>
                        <a:buChar char="•"/>
                      </a:pPr>
                      <a:r>
                        <a:rPr lang="nb-NO" sz="1400" dirty="0" smtClean="0"/>
                        <a:t>Skaffe</a:t>
                      </a:r>
                      <a:r>
                        <a:rPr lang="nb-NO" sz="1400" baseline="0" dirty="0" smtClean="0"/>
                        <a:t> foredragsholder til ett møte pr. halvår</a:t>
                      </a:r>
                    </a:p>
                  </a:txBody>
                  <a:tcPr/>
                </a:tc>
              </a:tr>
              <a:tr h="742950">
                <a:tc>
                  <a:txBody>
                    <a:bodyPr/>
                    <a:lstStyle/>
                    <a:p>
                      <a:r>
                        <a:rPr lang="nb-NO" sz="1400" b="1" dirty="0" smtClean="0"/>
                        <a:t>Mål for</a:t>
                      </a:r>
                      <a:r>
                        <a:rPr lang="nb-NO" sz="1400" b="1" baseline="0" dirty="0" smtClean="0"/>
                        <a:t> år 2:</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400" baseline="0" dirty="0" smtClean="0"/>
                        <a:t>Gjennomføre tre lokale egne prosjekter eller i samarbeid med andre klubber</a:t>
                      </a:r>
                      <a:endParaRPr lang="nb-NO" sz="1400" dirty="0" smtClean="0"/>
                    </a:p>
                  </a:txBody>
                  <a:tcPr/>
                </a:tc>
              </a:tr>
              <a:tr h="960120">
                <a:tc>
                  <a:txBody>
                    <a:bodyPr/>
                    <a:lstStyle/>
                    <a:p>
                      <a:r>
                        <a:rPr lang="nb-NO" sz="1400" b="1" dirty="0" smtClean="0"/>
                        <a:t>Mål for år 3:</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nb-NO" sz="1400" baseline="0" dirty="0" smtClean="0"/>
                        <a:t>Gjennomføre tre lokale egne prosjekter eller i samarbeid med andre klubber</a:t>
                      </a:r>
                      <a:endParaRPr lang="nb-NO" sz="1400" dirty="0" smtClean="0"/>
                    </a:p>
                    <a:p>
                      <a:pPr marL="285750" indent="-285750">
                        <a:buFont typeface="Arial" panose="020B0604020202020204" pitchFamily="34" charset="0"/>
                        <a:buChar char="•"/>
                      </a:pPr>
                      <a:endParaRPr lang="nb-NO" sz="1400" b="1" dirty="0" smtClean="0"/>
                    </a:p>
                    <a:p>
                      <a:endParaRPr lang="nb-NO" sz="1400" dirty="0"/>
                    </a:p>
                  </a:txBody>
                  <a:tcPr/>
                </a:tc>
              </a:tr>
            </a:tbl>
          </a:graphicData>
        </a:graphic>
      </p:graphicFrame>
      <p:pic>
        <p:nvPicPr>
          <p:cNvPr id="7" name="Bilde 6" descr="RIhjulfarger.wmf"/>
          <p:cNvPicPr/>
          <p:nvPr/>
        </p:nvPicPr>
        <p:blipFill>
          <a:blip r:embed="rId3" cstate="print"/>
          <a:stretch>
            <a:fillRect/>
          </a:stretch>
        </p:blipFill>
        <p:spPr>
          <a:xfrm>
            <a:off x="323529" y="188640"/>
            <a:ext cx="890905" cy="899160"/>
          </a:xfrm>
          <a:prstGeom prst="rect">
            <a:avLst/>
          </a:prstGeom>
        </p:spPr>
      </p:pic>
      <p:pic>
        <p:nvPicPr>
          <p:cNvPr id="8" name="Bilde 7" descr="ERKlogo.wmf"/>
          <p:cNvPicPr/>
          <p:nvPr/>
        </p:nvPicPr>
        <p:blipFill>
          <a:blip r:embed="rId4" cstate="print"/>
          <a:stretch>
            <a:fillRect/>
          </a:stretch>
        </p:blipFill>
        <p:spPr>
          <a:xfrm>
            <a:off x="8100393" y="188640"/>
            <a:ext cx="687705" cy="812800"/>
          </a:xfrm>
          <a:prstGeom prst="rect">
            <a:avLst/>
          </a:prstGeom>
        </p:spPr>
      </p:pic>
    </p:spTree>
    <p:extLst>
      <p:ext uri="{BB962C8B-B14F-4D97-AF65-F5344CB8AC3E}">
        <p14:creationId xmlns="" xmlns:p14="http://schemas.microsoft.com/office/powerpoint/2010/main" val="1140613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16632"/>
            <a:ext cx="8229600" cy="1143000"/>
          </a:xfrm>
        </p:spPr>
        <p:txBody>
          <a:bodyPr>
            <a:normAutofit/>
          </a:bodyPr>
          <a:lstStyle/>
          <a:p>
            <a:r>
              <a:rPr lang="nb-NO" sz="3600" dirty="0" smtClean="0">
                <a:solidFill>
                  <a:srgbClr val="FFC300"/>
                </a:solidFill>
              </a:rPr>
              <a:t>Plan Serviceprosjektkomitéen</a:t>
            </a:r>
            <a:endParaRPr lang="nb-NO" sz="3600" dirty="0">
              <a:solidFill>
                <a:srgbClr val="FFC300"/>
              </a:solidFill>
            </a:endParaRPr>
          </a:p>
        </p:txBody>
      </p:sp>
      <p:graphicFrame>
        <p:nvGraphicFramePr>
          <p:cNvPr id="4" name="Plassholder for innhold 3"/>
          <p:cNvGraphicFramePr>
            <a:graphicFrameLocks noGrp="1"/>
          </p:cNvGraphicFramePr>
          <p:nvPr>
            <p:ph idx="1"/>
            <p:extLst>
              <p:ext uri="{D42A27DB-BD31-4B8C-83A1-F6EECF244321}">
                <p14:modId xmlns="" xmlns:p14="http://schemas.microsoft.com/office/powerpoint/2010/main" val="366785254"/>
              </p:ext>
            </p:extLst>
          </p:nvPr>
        </p:nvGraphicFramePr>
        <p:xfrm>
          <a:off x="467544" y="1196753"/>
          <a:ext cx="8229600" cy="5776125"/>
        </p:xfrm>
        <a:graphic>
          <a:graphicData uri="http://schemas.openxmlformats.org/drawingml/2006/table">
            <a:tbl>
              <a:tblPr firstRow="1" bandRow="1">
                <a:tableStyleId>{5C22544A-7EE6-4342-B048-85BDC9FD1C3A}</a:tableStyleId>
              </a:tblPr>
              <a:tblGrid>
                <a:gridCol w="3960440"/>
                <a:gridCol w="1018456"/>
                <a:gridCol w="1193304"/>
                <a:gridCol w="2057400"/>
              </a:tblGrid>
              <a:tr h="467190">
                <a:tc>
                  <a:txBody>
                    <a:bodyPr/>
                    <a:lstStyle/>
                    <a:p>
                      <a:r>
                        <a:rPr lang="nb-NO" sz="1800" dirty="0" smtClean="0"/>
                        <a:t>Aktiviteter 2015-2017</a:t>
                      </a:r>
                      <a:endParaRPr lang="nb-NO" sz="1800" dirty="0"/>
                    </a:p>
                  </a:txBody>
                  <a:tcPr/>
                </a:tc>
                <a:tc>
                  <a:txBody>
                    <a:bodyPr/>
                    <a:lstStyle/>
                    <a:p>
                      <a:r>
                        <a:rPr lang="nb-NO" sz="1800" dirty="0" smtClean="0"/>
                        <a:t>Ansvar</a:t>
                      </a:r>
                      <a:endParaRPr lang="nb-NO" sz="1800" dirty="0"/>
                    </a:p>
                  </a:txBody>
                  <a:tcPr/>
                </a:tc>
                <a:tc>
                  <a:txBody>
                    <a:bodyPr/>
                    <a:lstStyle/>
                    <a:p>
                      <a:r>
                        <a:rPr lang="nb-NO" sz="1800" dirty="0" smtClean="0"/>
                        <a:t>Tidsfrist</a:t>
                      </a:r>
                      <a:endParaRPr lang="nb-NO" sz="1800" dirty="0"/>
                    </a:p>
                  </a:txBody>
                  <a:tcPr/>
                </a:tc>
                <a:tc>
                  <a:txBody>
                    <a:bodyPr/>
                    <a:lstStyle/>
                    <a:p>
                      <a:r>
                        <a:rPr lang="nb-NO" sz="1800" dirty="0" smtClean="0"/>
                        <a:t>Informasjon til</a:t>
                      </a:r>
                      <a:endParaRPr lang="nb-NO" sz="1800" dirty="0"/>
                    </a:p>
                  </a:txBody>
                  <a:tcPr/>
                </a:tc>
              </a:tr>
              <a:tr h="2230455">
                <a:tc>
                  <a:txBody>
                    <a:bodyPr/>
                    <a:lstStyle/>
                    <a:p>
                      <a:r>
                        <a:rPr lang="nb-NO" sz="1400" b="1" kern="1200" dirty="0" smtClean="0">
                          <a:solidFill>
                            <a:schemeClr val="dk1"/>
                          </a:solidFill>
                          <a:effectLst/>
                          <a:latin typeface="+mn-lt"/>
                          <a:ea typeface="+mn-ea"/>
                          <a:cs typeface="+mn-cs"/>
                        </a:rPr>
                        <a:t>1. Gjøre en behovsanalyse i lokalsamfunnet. Ta kontakt og identifisere behov</a:t>
                      </a:r>
                      <a:endParaRPr lang="nb-NO" sz="1400" kern="1200" dirty="0" smtClean="0">
                        <a:solidFill>
                          <a:schemeClr val="dk1"/>
                        </a:solidFill>
                        <a:effectLst/>
                        <a:latin typeface="+mn-lt"/>
                        <a:ea typeface="+mn-ea"/>
                        <a:cs typeface="+mn-cs"/>
                      </a:endParaRPr>
                    </a:p>
                    <a:p>
                      <a:r>
                        <a:rPr lang="nb-NO" sz="1400" kern="1200" dirty="0" smtClean="0">
                          <a:solidFill>
                            <a:schemeClr val="dk1"/>
                          </a:solidFill>
                          <a:effectLst/>
                          <a:latin typeface="+mn-lt"/>
                          <a:ea typeface="+mn-ea"/>
                          <a:cs typeface="+mn-cs"/>
                        </a:rPr>
                        <a:t>Vi fortsetter kontakten med Grini Museum for å </a:t>
                      </a:r>
                      <a:r>
                        <a:rPr lang="nb-NO" sz="1400" kern="1200" dirty="0" err="1" smtClean="0">
                          <a:solidFill>
                            <a:schemeClr val="dk1"/>
                          </a:solidFill>
                          <a:effectLst/>
                          <a:latin typeface="+mn-lt"/>
                          <a:ea typeface="+mn-ea"/>
                          <a:cs typeface="+mn-cs"/>
                        </a:rPr>
                        <a:t>avsjekke</a:t>
                      </a:r>
                      <a:r>
                        <a:rPr lang="nb-NO" sz="1400" kern="1200" dirty="0" smtClean="0">
                          <a:solidFill>
                            <a:schemeClr val="dk1"/>
                          </a:solidFill>
                          <a:effectLst/>
                          <a:latin typeface="+mn-lt"/>
                          <a:ea typeface="+mn-ea"/>
                          <a:cs typeface="+mn-cs"/>
                        </a:rPr>
                        <a:t> behovet for støtte og prosjekter</a:t>
                      </a:r>
                    </a:p>
                    <a:p>
                      <a:r>
                        <a:rPr lang="nb-NO" sz="1400" kern="1200" dirty="0" smtClean="0">
                          <a:solidFill>
                            <a:schemeClr val="dk1"/>
                          </a:solidFill>
                          <a:effectLst/>
                          <a:latin typeface="+mn-lt"/>
                          <a:ea typeface="+mn-ea"/>
                          <a:cs typeface="+mn-cs"/>
                        </a:rPr>
                        <a:t>Vi</a:t>
                      </a:r>
                      <a:r>
                        <a:rPr lang="nb-NO" sz="1400" kern="1200" baseline="0" dirty="0" smtClean="0">
                          <a:solidFill>
                            <a:schemeClr val="dk1"/>
                          </a:solidFill>
                          <a:effectLst/>
                          <a:latin typeface="+mn-lt"/>
                          <a:ea typeface="+mn-ea"/>
                          <a:cs typeface="+mn-cs"/>
                        </a:rPr>
                        <a:t> tar kontakt med kommunen for å avklare ansvarsforhold relatert til vedlikehold av grøntareal og Velbygget.  Vellet er positiv til at vi tar ansvar.</a:t>
                      </a:r>
                      <a:r>
                        <a:rPr lang="nb-NO" sz="1400" kern="1200" dirty="0" smtClean="0">
                          <a:solidFill>
                            <a:schemeClr val="dk1"/>
                          </a:solidFill>
                          <a:effectLst/>
                          <a:latin typeface="+mn-lt"/>
                          <a:ea typeface="+mn-ea"/>
                          <a:cs typeface="+mn-cs"/>
                        </a:rPr>
                        <a:t> RYLA-kandidater – 2 representanter,</a:t>
                      </a:r>
                      <a:r>
                        <a:rPr lang="nb-NO" sz="1400" kern="1200" baseline="0" dirty="0" smtClean="0">
                          <a:solidFill>
                            <a:schemeClr val="dk1"/>
                          </a:solidFill>
                          <a:effectLst/>
                          <a:latin typeface="+mn-lt"/>
                          <a:ea typeface="+mn-ea"/>
                          <a:cs typeface="+mn-cs"/>
                        </a:rPr>
                        <a:t> en voksen ungdom og en</a:t>
                      </a:r>
                      <a:r>
                        <a:rPr lang="nb-NO" sz="1400" kern="1200" dirty="0" smtClean="0">
                          <a:solidFill>
                            <a:schemeClr val="dk1"/>
                          </a:solidFill>
                          <a:effectLst/>
                          <a:latin typeface="+mn-lt"/>
                          <a:ea typeface="+mn-ea"/>
                          <a:cs typeface="+mn-cs"/>
                        </a:rPr>
                        <a:t> fra </a:t>
                      </a:r>
                      <a:r>
                        <a:rPr lang="nb-NO" sz="1400" kern="1200" dirty="0" err="1" smtClean="0">
                          <a:solidFill>
                            <a:schemeClr val="dk1"/>
                          </a:solidFill>
                          <a:effectLst/>
                          <a:latin typeface="+mn-lt"/>
                          <a:ea typeface="+mn-ea"/>
                          <a:cs typeface="+mn-cs"/>
                        </a:rPr>
                        <a:t>Eikeli</a:t>
                      </a:r>
                      <a:r>
                        <a:rPr lang="nb-NO" sz="1400" kern="1200" dirty="0" smtClean="0">
                          <a:solidFill>
                            <a:schemeClr val="dk1"/>
                          </a:solidFill>
                          <a:effectLst/>
                          <a:latin typeface="+mn-lt"/>
                          <a:ea typeface="+mn-ea"/>
                          <a:cs typeface="+mn-cs"/>
                        </a:rPr>
                        <a:t> videregående skole	</a:t>
                      </a:r>
                      <a:endParaRPr lang="nb-NO" sz="1400" kern="1200" dirty="0">
                        <a:solidFill>
                          <a:schemeClr val="dk1"/>
                        </a:solidFill>
                        <a:effectLst/>
                        <a:latin typeface="+mn-lt"/>
                        <a:ea typeface="+mn-ea"/>
                        <a:cs typeface="+mn-cs"/>
                      </a:endParaRPr>
                    </a:p>
                  </a:txBody>
                  <a:tcPr/>
                </a:tc>
                <a:tc>
                  <a:txBody>
                    <a:bodyPr/>
                    <a:lstStyle/>
                    <a:p>
                      <a:endParaRPr lang="nb-NO" sz="1400" dirty="0" smtClean="0"/>
                    </a:p>
                    <a:p>
                      <a:endParaRPr lang="nb-NO" sz="1400" dirty="0" smtClean="0"/>
                    </a:p>
                    <a:p>
                      <a:r>
                        <a:rPr lang="nb-NO" sz="1400" dirty="0" smtClean="0"/>
                        <a:t>Hasse</a:t>
                      </a:r>
                    </a:p>
                    <a:p>
                      <a:endParaRPr lang="nb-NO" sz="1400" dirty="0" smtClean="0"/>
                    </a:p>
                    <a:p>
                      <a:endParaRPr lang="nb-NO"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sz="1400" kern="1200" dirty="0" smtClean="0">
                          <a:solidFill>
                            <a:schemeClr val="dk1"/>
                          </a:solidFill>
                          <a:effectLst/>
                          <a:latin typeface="+mn-lt"/>
                          <a:ea typeface="+mn-ea"/>
                          <a:cs typeface="+mn-cs"/>
                        </a:rPr>
                        <a:t>Ronny</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400" kern="1200" dirty="0" smtClean="0">
                          <a:solidFill>
                            <a:schemeClr val="dk1"/>
                          </a:solidFill>
                          <a:effectLst/>
                          <a:latin typeface="+mn-lt"/>
                          <a:ea typeface="+mn-ea"/>
                          <a:cs typeface="+mn-cs"/>
                        </a:rPr>
                        <a:t>Øyvind</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kern="1200" dirty="0" smtClean="0">
                        <a:solidFill>
                          <a:schemeClr val="dk1"/>
                        </a:solidFill>
                        <a:effectLst/>
                        <a:latin typeface="+mn-lt"/>
                        <a:ea typeface="+mn-ea"/>
                        <a:cs typeface="+mn-cs"/>
                      </a:endParaRPr>
                    </a:p>
                  </a:txBody>
                  <a:tcPr/>
                </a:tc>
                <a:tc>
                  <a:txBody>
                    <a:bodyPr/>
                    <a:lstStyle/>
                    <a:p>
                      <a:endParaRPr lang="nb-NO" sz="1400" dirty="0" smtClean="0"/>
                    </a:p>
                    <a:p>
                      <a:endParaRPr lang="nb-NO" sz="1400" dirty="0" smtClean="0"/>
                    </a:p>
                    <a:p>
                      <a:r>
                        <a:rPr lang="nb-NO" sz="1400" dirty="0" smtClean="0"/>
                        <a:t>06/2015</a:t>
                      </a:r>
                    </a:p>
                    <a:p>
                      <a:endParaRPr lang="nb-NO" sz="1400" dirty="0" smtClean="0"/>
                    </a:p>
                    <a:p>
                      <a:endParaRPr lang="nb-NO" sz="1400" dirty="0" smtClean="0"/>
                    </a:p>
                    <a:p>
                      <a:r>
                        <a:rPr lang="nb-NO" sz="1400" dirty="0" smtClean="0"/>
                        <a:t>06/2015</a:t>
                      </a:r>
                    </a:p>
                    <a:p>
                      <a:endParaRPr lang="nb-NO" sz="1400" dirty="0" smtClean="0"/>
                    </a:p>
                    <a:p>
                      <a:r>
                        <a:rPr lang="nb-NO" sz="1400" dirty="0" smtClean="0"/>
                        <a:t>02/2015</a:t>
                      </a:r>
                      <a:endParaRPr lang="nb-NO" sz="1400" dirty="0"/>
                    </a:p>
                  </a:txBody>
                  <a:tcPr/>
                </a:tc>
                <a:tc>
                  <a:txBody>
                    <a:bodyPr/>
                    <a:lstStyle/>
                    <a:p>
                      <a:endParaRPr lang="nb-NO" sz="1400" i="1" dirty="0">
                        <a:solidFill>
                          <a:srgbClr val="7030A0"/>
                        </a:solidFill>
                      </a:endParaRPr>
                    </a:p>
                  </a:txBody>
                  <a:tcPr/>
                </a:tc>
              </a:tr>
              <a:tr h="2444334">
                <a:tc>
                  <a:txBody>
                    <a:bodyPr/>
                    <a:lstStyle/>
                    <a:p>
                      <a:r>
                        <a:rPr lang="nb-NO" sz="1400" b="1" kern="1200" dirty="0" smtClean="0">
                          <a:solidFill>
                            <a:schemeClr val="dk1"/>
                          </a:solidFill>
                          <a:effectLst/>
                          <a:latin typeface="+mn-lt"/>
                          <a:ea typeface="+mn-ea"/>
                          <a:cs typeface="+mn-cs"/>
                        </a:rPr>
                        <a:t>2. Plan for humanitære utviklings-prosjekter</a:t>
                      </a:r>
                      <a:endParaRPr lang="nb-NO" sz="1400" kern="1200" dirty="0" smtClean="0">
                        <a:solidFill>
                          <a:schemeClr val="dk1"/>
                        </a:solidFill>
                        <a:effectLst/>
                        <a:latin typeface="+mn-lt"/>
                        <a:ea typeface="+mn-ea"/>
                        <a:cs typeface="+mn-cs"/>
                      </a:endParaRPr>
                    </a:p>
                    <a:p>
                      <a:r>
                        <a:rPr lang="nb-NO" sz="1400" kern="1200" dirty="0" smtClean="0">
                          <a:solidFill>
                            <a:schemeClr val="dk1"/>
                          </a:solidFill>
                          <a:effectLst/>
                          <a:latin typeface="+mn-lt"/>
                          <a:ea typeface="+mn-ea"/>
                          <a:cs typeface="+mn-cs"/>
                        </a:rPr>
                        <a:t>Årlig båttur – distriktet er ansvarlig</a:t>
                      </a:r>
                    </a:p>
                    <a:p>
                      <a:r>
                        <a:rPr lang="nb-NO" sz="1400" kern="1200" dirty="0" smtClean="0">
                          <a:solidFill>
                            <a:schemeClr val="dk1"/>
                          </a:solidFill>
                          <a:effectLst/>
                          <a:latin typeface="+mn-lt"/>
                          <a:ea typeface="+mn-ea"/>
                          <a:cs typeface="+mn-cs"/>
                        </a:rPr>
                        <a:t>Våre forpliktelser</a:t>
                      </a:r>
                      <a:r>
                        <a:rPr lang="nb-NO" sz="1400" kern="1200" baseline="0" dirty="0" smtClean="0">
                          <a:solidFill>
                            <a:schemeClr val="dk1"/>
                          </a:solidFill>
                          <a:effectLst/>
                          <a:latin typeface="+mn-lt"/>
                          <a:ea typeface="+mn-ea"/>
                          <a:cs typeface="+mn-cs"/>
                        </a:rPr>
                        <a:t> i </a:t>
                      </a:r>
                      <a:r>
                        <a:rPr lang="nb-NO" sz="1400" kern="1200" baseline="0" dirty="0" err="1" smtClean="0">
                          <a:solidFill>
                            <a:schemeClr val="dk1"/>
                          </a:solidFill>
                          <a:effectLst/>
                          <a:latin typeface="+mn-lt"/>
                          <a:ea typeface="+mn-ea"/>
                          <a:cs typeface="+mn-cs"/>
                        </a:rPr>
                        <a:t>Kiseney</a:t>
                      </a:r>
                      <a:r>
                        <a:rPr lang="nb-NO" sz="1400" kern="1200" baseline="0" dirty="0" smtClean="0">
                          <a:solidFill>
                            <a:schemeClr val="dk1"/>
                          </a:solidFill>
                          <a:effectLst/>
                          <a:latin typeface="+mn-lt"/>
                          <a:ea typeface="+mn-ea"/>
                          <a:cs typeface="+mn-cs"/>
                        </a:rPr>
                        <a:t>-prosjektet ble formelt avsluttet 31.12.2014. Hasse utarbeider en oppsummering og økonomisk oversikt over </a:t>
                      </a:r>
                      <a:r>
                        <a:rPr lang="nb-NO" sz="1400" kern="1200" baseline="0" dirty="0" err="1" smtClean="0">
                          <a:solidFill>
                            <a:schemeClr val="dk1"/>
                          </a:solidFill>
                          <a:effectLst/>
                          <a:latin typeface="+mn-lt"/>
                          <a:ea typeface="+mn-ea"/>
                          <a:cs typeface="+mn-cs"/>
                        </a:rPr>
                        <a:t>Kiseny</a:t>
                      </a:r>
                      <a:r>
                        <a:rPr lang="nb-NO" sz="1400" kern="1200" baseline="0" dirty="0" smtClean="0">
                          <a:solidFill>
                            <a:schemeClr val="dk1"/>
                          </a:solidFill>
                          <a:effectLst/>
                          <a:latin typeface="+mn-lt"/>
                          <a:ea typeface="+mn-ea"/>
                          <a:cs typeface="+mn-cs"/>
                        </a:rPr>
                        <a:t>-prosjektet for presentasjon for klubben på et møte senere i vår.</a:t>
                      </a:r>
                      <a:endParaRPr lang="nb-NO" sz="1400" kern="1200" dirty="0" smtClean="0">
                        <a:solidFill>
                          <a:schemeClr val="dk1"/>
                        </a:solidFill>
                        <a:effectLst/>
                        <a:latin typeface="+mn-lt"/>
                        <a:ea typeface="+mn-ea"/>
                        <a:cs typeface="+mn-cs"/>
                      </a:endParaRPr>
                    </a:p>
                    <a:p>
                      <a:r>
                        <a:rPr lang="nb-NO" sz="1400" kern="1200" dirty="0" smtClean="0">
                          <a:solidFill>
                            <a:schemeClr val="dk1"/>
                          </a:solidFill>
                          <a:effectLst/>
                          <a:latin typeface="+mn-lt"/>
                          <a:ea typeface="+mn-ea"/>
                          <a:cs typeface="+mn-cs"/>
                        </a:rPr>
                        <a:t>Klubben støtter</a:t>
                      </a:r>
                      <a:r>
                        <a:rPr lang="nb-NO" sz="1400" kern="1200" baseline="0" dirty="0" smtClean="0">
                          <a:solidFill>
                            <a:schemeClr val="dk1"/>
                          </a:solidFill>
                          <a:effectLst/>
                          <a:latin typeface="+mn-lt"/>
                          <a:ea typeface="+mn-ea"/>
                          <a:cs typeface="+mn-cs"/>
                        </a:rPr>
                        <a:t> </a:t>
                      </a:r>
                      <a:r>
                        <a:rPr lang="nb-NO" sz="1400" kern="1200" baseline="0" dirty="0" err="1" smtClean="0">
                          <a:solidFill>
                            <a:schemeClr val="dk1"/>
                          </a:solidFill>
                          <a:effectLst/>
                          <a:latin typeface="+mn-lt"/>
                          <a:ea typeface="+mn-ea"/>
                          <a:cs typeface="+mn-cs"/>
                        </a:rPr>
                        <a:t>Fontes</a:t>
                      </a:r>
                      <a:r>
                        <a:rPr lang="nb-NO" sz="1400" kern="1200" baseline="0" dirty="0" smtClean="0">
                          <a:solidFill>
                            <a:schemeClr val="dk1"/>
                          </a:solidFill>
                          <a:effectLst/>
                          <a:latin typeface="+mn-lt"/>
                          <a:ea typeface="+mn-ea"/>
                          <a:cs typeface="+mn-cs"/>
                        </a:rPr>
                        <a:t> med 2 studieplasser årlig inntil andre internasjonale prosjekter etableres.</a:t>
                      </a:r>
                      <a:endParaRPr lang="nb-NO" sz="1400" kern="1200" dirty="0" smtClean="0">
                        <a:solidFill>
                          <a:schemeClr val="dk1"/>
                        </a:solidFill>
                        <a:effectLst/>
                        <a:latin typeface="+mn-lt"/>
                        <a:ea typeface="+mn-ea"/>
                        <a:cs typeface="+mn-cs"/>
                      </a:endParaRPr>
                    </a:p>
                    <a:p>
                      <a:r>
                        <a:rPr lang="nb-NO" sz="1400" kern="1200" dirty="0" smtClean="0">
                          <a:solidFill>
                            <a:schemeClr val="dk1"/>
                          </a:solidFill>
                          <a:effectLst/>
                          <a:latin typeface="+mn-lt"/>
                          <a:ea typeface="+mn-ea"/>
                          <a:cs typeface="+mn-cs"/>
                        </a:rPr>
                        <a:t>Frelsesarmeen  – er det behov for lokale prosjekter</a:t>
                      </a:r>
                    </a:p>
                    <a:p>
                      <a:r>
                        <a:rPr lang="nb-NO" sz="1400" kern="1200" dirty="0" smtClean="0">
                          <a:solidFill>
                            <a:schemeClr val="dk1"/>
                          </a:solidFill>
                          <a:effectLst/>
                          <a:latin typeface="+mn-lt"/>
                          <a:ea typeface="+mn-ea"/>
                          <a:cs typeface="+mn-cs"/>
                        </a:rPr>
                        <a:t>Torsdagsklubben – barn</a:t>
                      </a:r>
                      <a:r>
                        <a:rPr lang="nb-NO" sz="1400" kern="1200" baseline="0" dirty="0" smtClean="0">
                          <a:solidFill>
                            <a:schemeClr val="dk1"/>
                          </a:solidFill>
                          <a:effectLst/>
                          <a:latin typeface="+mn-lt"/>
                          <a:ea typeface="+mn-ea"/>
                          <a:cs typeface="+mn-cs"/>
                        </a:rPr>
                        <a:t> i risikogrupper</a:t>
                      </a:r>
                      <a:endParaRPr lang="nb-NO" sz="1400" kern="1200" dirty="0" smtClean="0">
                        <a:solidFill>
                          <a:schemeClr val="dk1"/>
                        </a:solidFill>
                        <a:effectLst/>
                        <a:latin typeface="+mn-lt"/>
                        <a:ea typeface="+mn-ea"/>
                        <a:cs typeface="+mn-cs"/>
                      </a:endParaRPr>
                    </a:p>
                    <a:p>
                      <a:r>
                        <a:rPr lang="nb-NO" sz="1400" kern="1200" dirty="0" smtClean="0">
                          <a:solidFill>
                            <a:schemeClr val="dk1"/>
                          </a:solidFill>
                          <a:effectLst/>
                          <a:latin typeface="+mn-lt"/>
                          <a:ea typeface="+mn-ea"/>
                          <a:cs typeface="+mn-cs"/>
                        </a:rPr>
                        <a:t>Brannkameratene</a:t>
                      </a:r>
                    </a:p>
                    <a:p>
                      <a:r>
                        <a:rPr lang="nb-NO" sz="1400" kern="1200" dirty="0" smtClean="0">
                          <a:solidFill>
                            <a:schemeClr val="dk1"/>
                          </a:solidFill>
                          <a:effectLst/>
                          <a:latin typeface="+mn-lt"/>
                          <a:ea typeface="+mn-ea"/>
                          <a:cs typeface="+mn-cs"/>
                        </a:rPr>
                        <a:t>							</a:t>
                      </a:r>
                      <a:endParaRPr lang="nb-NO" sz="1400" dirty="0"/>
                    </a:p>
                  </a:txBody>
                  <a:tcPr/>
                </a:tc>
                <a:tc>
                  <a:txBody>
                    <a:bodyPr/>
                    <a:lstStyle/>
                    <a:p>
                      <a:endParaRPr lang="nb-NO"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kern="1200" dirty="0" smtClean="0">
                          <a:solidFill>
                            <a:schemeClr val="dk1"/>
                          </a:solidFill>
                          <a:effectLst/>
                          <a:latin typeface="+mn-lt"/>
                          <a:ea typeface="+mn-ea"/>
                          <a:cs typeface="+mn-cs"/>
                        </a:rPr>
                        <a:t>Thor/Per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kern="1200" dirty="0" smtClean="0">
                          <a:solidFill>
                            <a:schemeClr val="dk1"/>
                          </a:solidFill>
                          <a:effectLst/>
                          <a:latin typeface="+mn-lt"/>
                          <a:ea typeface="+mn-ea"/>
                          <a:cs typeface="+mn-cs"/>
                        </a:rPr>
                        <a:t>Hasse</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400" kern="1200" dirty="0" smtClean="0">
                          <a:solidFill>
                            <a:schemeClr val="dk1"/>
                          </a:solidFill>
                          <a:effectLst/>
                          <a:latin typeface="+mn-lt"/>
                          <a:ea typeface="+mn-ea"/>
                          <a:cs typeface="+mn-cs"/>
                        </a:rPr>
                        <a:t>Sverre</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400" kern="1200" dirty="0" smtClean="0">
                          <a:solidFill>
                            <a:schemeClr val="dk1"/>
                          </a:solidFill>
                          <a:effectLst/>
                          <a:latin typeface="+mn-lt"/>
                          <a:ea typeface="+mn-ea"/>
                          <a:cs typeface="+mn-cs"/>
                        </a:rPr>
                        <a:t>Hasse</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kern="1200" dirty="0" smtClean="0">
                          <a:solidFill>
                            <a:schemeClr val="dk1"/>
                          </a:solidFill>
                          <a:effectLst/>
                          <a:latin typeface="+mn-lt"/>
                          <a:ea typeface="+mn-ea"/>
                          <a:cs typeface="+mn-cs"/>
                        </a:rPr>
                        <a:t>Sverre</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kern="1200" dirty="0" smtClean="0">
                          <a:solidFill>
                            <a:schemeClr val="dk1"/>
                          </a:solidFill>
                          <a:effectLst/>
                          <a:latin typeface="+mn-lt"/>
                          <a:ea typeface="+mn-ea"/>
                          <a:cs typeface="+mn-cs"/>
                        </a:rPr>
                        <a:t>Ronny</a:t>
                      </a:r>
                    </a:p>
                  </a:txBody>
                  <a:tcPr/>
                </a:tc>
                <a:tc>
                  <a:txBody>
                    <a:bodyPr/>
                    <a:lstStyle/>
                    <a:p>
                      <a:endParaRPr lang="nb-NO" dirty="0"/>
                    </a:p>
                  </a:txBody>
                  <a:tcPr/>
                </a:tc>
                <a:tc>
                  <a:txBody>
                    <a:bodyPr/>
                    <a:lstStyle/>
                    <a:p>
                      <a:endParaRPr lang="nb-NO" sz="1400" dirty="0"/>
                    </a:p>
                  </a:txBody>
                  <a:tcPr/>
                </a:tc>
              </a:tr>
            </a:tbl>
          </a:graphicData>
        </a:graphic>
      </p:graphicFrame>
      <p:pic>
        <p:nvPicPr>
          <p:cNvPr id="9" name="Bilde 8" descr="ERKlogo.wmf"/>
          <p:cNvPicPr/>
          <p:nvPr/>
        </p:nvPicPr>
        <p:blipFill>
          <a:blip r:embed="rId3" cstate="print"/>
          <a:stretch>
            <a:fillRect/>
          </a:stretch>
        </p:blipFill>
        <p:spPr>
          <a:xfrm>
            <a:off x="8100393" y="332657"/>
            <a:ext cx="687705" cy="812800"/>
          </a:xfrm>
          <a:prstGeom prst="rect">
            <a:avLst/>
          </a:prstGeom>
        </p:spPr>
      </p:pic>
      <p:pic>
        <p:nvPicPr>
          <p:cNvPr id="10" name="Bilde 9" descr="RIhjulfarger.wmf"/>
          <p:cNvPicPr/>
          <p:nvPr/>
        </p:nvPicPr>
        <p:blipFill>
          <a:blip r:embed="rId4" cstate="print"/>
          <a:stretch>
            <a:fillRect/>
          </a:stretch>
        </p:blipFill>
        <p:spPr>
          <a:xfrm>
            <a:off x="323529" y="297592"/>
            <a:ext cx="890905" cy="899160"/>
          </a:xfrm>
          <a:prstGeom prst="rect">
            <a:avLst/>
          </a:prstGeom>
        </p:spPr>
      </p:pic>
    </p:spTree>
    <p:extLst>
      <p:ext uri="{BB962C8B-B14F-4D97-AF65-F5344CB8AC3E}">
        <p14:creationId xmlns="" xmlns:p14="http://schemas.microsoft.com/office/powerpoint/2010/main" val="3862344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16632"/>
            <a:ext cx="8229600" cy="1143000"/>
          </a:xfrm>
        </p:spPr>
        <p:txBody>
          <a:bodyPr>
            <a:normAutofit/>
          </a:bodyPr>
          <a:lstStyle/>
          <a:p>
            <a:r>
              <a:rPr lang="nb-NO" sz="3600" dirty="0" smtClean="0">
                <a:solidFill>
                  <a:srgbClr val="FFC300"/>
                </a:solidFill>
              </a:rPr>
              <a:t>Plan Serviceprosjektkomitéen</a:t>
            </a:r>
            <a:endParaRPr lang="nb-NO" sz="3600" dirty="0">
              <a:solidFill>
                <a:srgbClr val="FFC300"/>
              </a:solidFill>
            </a:endParaRPr>
          </a:p>
        </p:txBody>
      </p:sp>
      <p:graphicFrame>
        <p:nvGraphicFramePr>
          <p:cNvPr id="4" name="Plassholder for innhold 3"/>
          <p:cNvGraphicFramePr>
            <a:graphicFrameLocks noGrp="1"/>
          </p:cNvGraphicFramePr>
          <p:nvPr>
            <p:ph idx="1"/>
            <p:extLst>
              <p:ext uri="{D42A27DB-BD31-4B8C-83A1-F6EECF244321}">
                <p14:modId xmlns="" xmlns:p14="http://schemas.microsoft.com/office/powerpoint/2010/main" val="3691889931"/>
              </p:ext>
            </p:extLst>
          </p:nvPr>
        </p:nvGraphicFramePr>
        <p:xfrm>
          <a:off x="467544" y="1196753"/>
          <a:ext cx="8229600" cy="4388549"/>
        </p:xfrm>
        <a:graphic>
          <a:graphicData uri="http://schemas.openxmlformats.org/drawingml/2006/table">
            <a:tbl>
              <a:tblPr firstRow="1" bandRow="1">
                <a:tableStyleId>{5C22544A-7EE6-4342-B048-85BDC9FD1C3A}</a:tableStyleId>
              </a:tblPr>
              <a:tblGrid>
                <a:gridCol w="3960440"/>
                <a:gridCol w="1018456"/>
                <a:gridCol w="1193304"/>
                <a:gridCol w="2057400"/>
              </a:tblGrid>
              <a:tr h="467190">
                <a:tc>
                  <a:txBody>
                    <a:bodyPr/>
                    <a:lstStyle/>
                    <a:p>
                      <a:r>
                        <a:rPr lang="nb-NO" sz="1800" dirty="0" smtClean="0"/>
                        <a:t>Aktiviteter </a:t>
                      </a:r>
                      <a:r>
                        <a:rPr lang="nb-NO" sz="1800" dirty="0" smtClean="0"/>
                        <a:t>2015-2017</a:t>
                      </a:r>
                      <a:endParaRPr lang="nb-NO" sz="1800" dirty="0"/>
                    </a:p>
                  </a:txBody>
                  <a:tcPr/>
                </a:tc>
                <a:tc>
                  <a:txBody>
                    <a:bodyPr/>
                    <a:lstStyle/>
                    <a:p>
                      <a:r>
                        <a:rPr lang="nb-NO" sz="1800" dirty="0" smtClean="0"/>
                        <a:t>Ansvar</a:t>
                      </a:r>
                      <a:endParaRPr lang="nb-NO" sz="1800" dirty="0"/>
                    </a:p>
                  </a:txBody>
                  <a:tcPr/>
                </a:tc>
                <a:tc>
                  <a:txBody>
                    <a:bodyPr/>
                    <a:lstStyle/>
                    <a:p>
                      <a:r>
                        <a:rPr lang="nb-NO" sz="1800" dirty="0" smtClean="0"/>
                        <a:t>Tidsfrist</a:t>
                      </a:r>
                      <a:endParaRPr lang="nb-NO" sz="1800" dirty="0"/>
                    </a:p>
                  </a:txBody>
                  <a:tcPr/>
                </a:tc>
                <a:tc>
                  <a:txBody>
                    <a:bodyPr/>
                    <a:lstStyle/>
                    <a:p>
                      <a:r>
                        <a:rPr lang="nb-NO" sz="1800" dirty="0" smtClean="0"/>
                        <a:t>Informasjon til</a:t>
                      </a:r>
                      <a:endParaRPr lang="nb-NO" sz="1800" dirty="0"/>
                    </a:p>
                  </a:txBody>
                  <a:tcPr/>
                </a:tc>
              </a:tr>
              <a:tr h="1477025">
                <a:tc>
                  <a:txBody>
                    <a:bodyPr/>
                    <a:lstStyle/>
                    <a:p>
                      <a:r>
                        <a:rPr lang="nb-NO" sz="1400" b="1" kern="1200" dirty="0" smtClean="0">
                          <a:solidFill>
                            <a:schemeClr val="dk1"/>
                          </a:solidFill>
                          <a:effectLst/>
                          <a:latin typeface="+mn-lt"/>
                          <a:ea typeface="+mn-ea"/>
                          <a:cs typeface="+mn-cs"/>
                        </a:rPr>
                        <a:t>3. Gjennomføre et lokalt eget prosjekt eller i samarbeid med andre klubber</a:t>
                      </a:r>
                      <a:endParaRPr lang="nb-NO" sz="1400" kern="1200" dirty="0" smtClean="0">
                        <a:solidFill>
                          <a:schemeClr val="dk1"/>
                        </a:solidFill>
                        <a:effectLst/>
                        <a:latin typeface="+mn-lt"/>
                        <a:ea typeface="+mn-ea"/>
                        <a:cs typeface="+mn-cs"/>
                      </a:endParaRPr>
                    </a:p>
                    <a:p>
                      <a:r>
                        <a:rPr lang="nb-NO" sz="1400" kern="1200" dirty="0" smtClean="0">
                          <a:solidFill>
                            <a:schemeClr val="dk1"/>
                          </a:solidFill>
                          <a:effectLst/>
                          <a:latin typeface="+mn-lt"/>
                          <a:ea typeface="+mn-ea"/>
                          <a:cs typeface="+mn-cs"/>
                        </a:rPr>
                        <a:t>Rusken - Plukking av søppel – videreføres årlig</a:t>
                      </a:r>
                    </a:p>
                    <a:p>
                      <a:r>
                        <a:rPr lang="nb-NO" sz="1400" kern="1200" dirty="0" smtClean="0">
                          <a:solidFill>
                            <a:schemeClr val="dk1"/>
                          </a:solidFill>
                          <a:effectLst/>
                          <a:latin typeface="+mn-lt"/>
                          <a:ea typeface="+mn-ea"/>
                          <a:cs typeface="+mn-cs"/>
                        </a:rPr>
                        <a:t>Jazz konsert </a:t>
                      </a:r>
                      <a:r>
                        <a:rPr lang="nb-NO" sz="1400" kern="1200" baseline="0" dirty="0" smtClean="0">
                          <a:solidFill>
                            <a:schemeClr val="dk1"/>
                          </a:solidFill>
                          <a:effectLst/>
                          <a:latin typeface="+mn-lt"/>
                          <a:ea typeface="+mn-ea"/>
                          <a:cs typeface="+mn-cs"/>
                        </a:rPr>
                        <a:t> - videreføres årlig</a:t>
                      </a:r>
                      <a:r>
                        <a:rPr lang="nb-NO" sz="1400" kern="1200" dirty="0" smtClean="0">
                          <a:solidFill>
                            <a:schemeClr val="dk1"/>
                          </a:solidFill>
                          <a:effectLst/>
                          <a:latin typeface="+mn-lt"/>
                          <a:ea typeface="+mn-ea"/>
                          <a:cs typeface="+mn-cs"/>
                        </a:rPr>
                        <a:t>		</a:t>
                      </a:r>
                      <a:endParaRPr lang="nb-NO" sz="1400" kern="1200" dirty="0">
                        <a:solidFill>
                          <a:schemeClr val="dk1"/>
                        </a:solidFill>
                        <a:effectLst/>
                        <a:latin typeface="+mn-lt"/>
                        <a:ea typeface="+mn-ea"/>
                        <a:cs typeface="+mn-cs"/>
                      </a:endParaRPr>
                    </a:p>
                  </a:txBody>
                  <a:tcPr/>
                </a:tc>
                <a:tc>
                  <a:txBody>
                    <a:bodyPr/>
                    <a:lstStyle/>
                    <a:p>
                      <a:endParaRPr lang="nb-NO" sz="1400" dirty="0" smtClean="0"/>
                    </a:p>
                    <a:p>
                      <a:endParaRPr lang="nb-NO" sz="1400" dirty="0" smtClean="0"/>
                    </a:p>
                    <a:p>
                      <a:r>
                        <a:rPr lang="nb-NO" sz="1400" dirty="0" smtClean="0"/>
                        <a:t>Eivind</a:t>
                      </a:r>
                    </a:p>
                    <a:p>
                      <a:r>
                        <a:rPr lang="nb-NO" sz="1400" dirty="0" smtClean="0"/>
                        <a:t>Øyvind</a:t>
                      </a:r>
                    </a:p>
                    <a:p>
                      <a:r>
                        <a:rPr lang="nb-NO" sz="1400" dirty="0" smtClean="0"/>
                        <a:t>/Ronny</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kern="1200" dirty="0" smtClean="0">
                        <a:solidFill>
                          <a:schemeClr val="dk1"/>
                        </a:solidFill>
                        <a:effectLst/>
                        <a:latin typeface="+mn-lt"/>
                        <a:ea typeface="+mn-ea"/>
                        <a:cs typeface="+mn-cs"/>
                      </a:endParaRPr>
                    </a:p>
                  </a:txBody>
                  <a:tcPr/>
                </a:tc>
                <a:tc>
                  <a:txBody>
                    <a:bodyPr/>
                    <a:lstStyle/>
                    <a:p>
                      <a:endParaRPr lang="nb-NO" sz="1400" dirty="0"/>
                    </a:p>
                    <a:p>
                      <a:endParaRPr lang="nb-NO" sz="1400" dirty="0"/>
                    </a:p>
                    <a:p>
                      <a:r>
                        <a:rPr lang="nb-NO" sz="1400" dirty="0" smtClean="0"/>
                        <a:t>Ut</a:t>
                      </a:r>
                      <a:r>
                        <a:rPr lang="nb-NO" sz="1400" baseline="0" dirty="0" smtClean="0"/>
                        <a:t> 2018</a:t>
                      </a:r>
                    </a:p>
                    <a:p>
                      <a:r>
                        <a:rPr lang="nb-NO" sz="1400" baseline="0" dirty="0" smtClean="0"/>
                        <a:t>Ut 2018</a:t>
                      </a:r>
                      <a:endParaRPr lang="nb-NO" sz="1400" dirty="0" smtClean="0"/>
                    </a:p>
                    <a:p>
                      <a:endParaRPr lang="nb-NO" sz="1400" dirty="0"/>
                    </a:p>
                  </a:txBody>
                  <a:tcPr/>
                </a:tc>
                <a:tc>
                  <a:txBody>
                    <a:bodyPr/>
                    <a:lstStyle/>
                    <a:p>
                      <a:endParaRPr lang="nb-NO" sz="1400" i="1" dirty="0">
                        <a:solidFill>
                          <a:srgbClr val="7030A0"/>
                        </a:solidFill>
                      </a:endParaRPr>
                    </a:p>
                  </a:txBody>
                  <a:tcPr/>
                </a:tc>
              </a:tr>
              <a:tr h="2444334">
                <a:tc>
                  <a:txBody>
                    <a:bodyPr/>
                    <a:lstStyle/>
                    <a:p>
                      <a:r>
                        <a:rPr lang="nb-NO" sz="1400" b="1" kern="1200" dirty="0" smtClean="0">
                          <a:solidFill>
                            <a:schemeClr val="dk1"/>
                          </a:solidFill>
                          <a:effectLst/>
                          <a:latin typeface="+mn-lt"/>
                          <a:ea typeface="+mn-ea"/>
                          <a:cs typeface="+mn-cs"/>
                        </a:rPr>
                        <a:t>4. Innspill til temaer og foredragsholdere for vårens program</a:t>
                      </a:r>
                      <a:endParaRPr lang="nb-NO" sz="1400" kern="1200" dirty="0" smtClean="0">
                        <a:solidFill>
                          <a:schemeClr val="dk1"/>
                        </a:solidFill>
                        <a:effectLst/>
                        <a:latin typeface="+mn-lt"/>
                        <a:ea typeface="+mn-ea"/>
                        <a:cs typeface="+mn-cs"/>
                      </a:endParaRPr>
                    </a:p>
                    <a:p>
                      <a:r>
                        <a:rPr lang="nb-NO" sz="1400" kern="1200" dirty="0" smtClean="0">
                          <a:solidFill>
                            <a:schemeClr val="dk1"/>
                          </a:solidFill>
                          <a:effectLst/>
                          <a:latin typeface="+mn-lt"/>
                          <a:ea typeface="+mn-ea"/>
                          <a:cs typeface="+mn-cs"/>
                        </a:rPr>
                        <a:t>Religionskritikk – skaffe foredragsholder</a:t>
                      </a:r>
                    </a:p>
                    <a:p>
                      <a:r>
                        <a:rPr lang="nb-NO" sz="1400" kern="1200" dirty="0" smtClean="0">
                          <a:solidFill>
                            <a:schemeClr val="dk1"/>
                          </a:solidFill>
                          <a:effectLst/>
                          <a:latin typeface="+mn-lt"/>
                          <a:ea typeface="+mn-ea"/>
                          <a:cs typeface="+mn-cs"/>
                        </a:rPr>
                        <a:t>Det stående og gående – foredragsholder - Håvard </a:t>
                      </a:r>
                      <a:r>
                        <a:rPr lang="nb-NO" sz="1400" kern="1200" dirty="0" err="1" smtClean="0">
                          <a:solidFill>
                            <a:schemeClr val="dk1"/>
                          </a:solidFill>
                          <a:effectLst/>
                          <a:latin typeface="+mn-lt"/>
                          <a:ea typeface="+mn-ea"/>
                          <a:cs typeface="+mn-cs"/>
                        </a:rPr>
                        <a:t>Engell</a:t>
                      </a:r>
                      <a:r>
                        <a:rPr lang="nb-NO" sz="1400" kern="1200" dirty="0" smtClean="0">
                          <a:solidFill>
                            <a:schemeClr val="dk1"/>
                          </a:solidFill>
                          <a:effectLst/>
                          <a:latin typeface="+mn-lt"/>
                          <a:ea typeface="+mn-ea"/>
                          <a:cs typeface="+mn-cs"/>
                        </a:rPr>
                        <a:t> – avtalt til tirsdag 24.2.2015		</a:t>
                      </a:r>
                    </a:p>
                    <a:p>
                      <a:r>
                        <a:rPr lang="nb-NO" sz="1400" kern="1200" dirty="0" smtClean="0">
                          <a:solidFill>
                            <a:schemeClr val="dk1"/>
                          </a:solidFill>
                          <a:effectLst/>
                          <a:latin typeface="+mn-lt"/>
                          <a:ea typeface="+mn-ea"/>
                          <a:cs typeface="+mn-cs"/>
                        </a:rPr>
                        <a:t>Utbygging i Oljesektoren – foredragsholder – Rüstem tar kontakt med programkomiteen								</a:t>
                      </a:r>
                      <a:endParaRPr lang="nb-NO" sz="1400" dirty="0"/>
                    </a:p>
                  </a:txBody>
                  <a:tcPr/>
                </a:tc>
                <a:tc>
                  <a:txBody>
                    <a:bodyPr/>
                    <a:lstStyle/>
                    <a:p>
                      <a:endParaRPr lang="nb-NO" sz="1400" kern="1200" dirty="0" smtClean="0">
                        <a:solidFill>
                          <a:schemeClr val="dk1"/>
                        </a:solidFill>
                        <a:effectLst/>
                        <a:latin typeface="+mn-lt"/>
                        <a:ea typeface="+mn-ea"/>
                        <a:cs typeface="+mn-cs"/>
                      </a:endParaRPr>
                    </a:p>
                    <a:p>
                      <a:endParaRPr lang="nb-NO" sz="1400" kern="1200" dirty="0" smtClean="0">
                        <a:solidFill>
                          <a:schemeClr val="dk1"/>
                        </a:solidFill>
                        <a:effectLst/>
                        <a:latin typeface="+mn-lt"/>
                        <a:ea typeface="+mn-ea"/>
                        <a:cs typeface="+mn-cs"/>
                      </a:endParaRPr>
                    </a:p>
                    <a:p>
                      <a:r>
                        <a:rPr lang="nb-NO" sz="1400" kern="1200" dirty="0" smtClean="0">
                          <a:solidFill>
                            <a:schemeClr val="dk1"/>
                          </a:solidFill>
                          <a:effectLst/>
                          <a:latin typeface="+mn-lt"/>
                          <a:ea typeface="+mn-ea"/>
                          <a:cs typeface="+mn-cs"/>
                        </a:rPr>
                        <a:t>Øyvind</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kern="1200" dirty="0" smtClean="0">
                          <a:solidFill>
                            <a:schemeClr val="dk1"/>
                          </a:solidFill>
                          <a:effectLst/>
                          <a:latin typeface="+mn-lt"/>
                          <a:ea typeface="+mn-ea"/>
                          <a:cs typeface="+mn-cs"/>
                        </a:rPr>
                        <a:t>Sverre</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400" kern="1200" dirty="0" smtClean="0">
                          <a:solidFill>
                            <a:schemeClr val="dk1"/>
                          </a:solidFill>
                          <a:effectLst/>
                          <a:latin typeface="+mn-lt"/>
                          <a:ea typeface="+mn-ea"/>
                          <a:cs typeface="+mn-cs"/>
                        </a:rPr>
                        <a:t>Rüstem</a:t>
                      </a:r>
                    </a:p>
                    <a:p>
                      <a:endParaRPr lang="nb-NO" sz="1400" kern="1200" dirty="0" smtClean="0">
                        <a:solidFill>
                          <a:schemeClr val="dk1"/>
                        </a:solidFill>
                        <a:effectLst/>
                        <a:latin typeface="+mn-lt"/>
                        <a:ea typeface="+mn-ea"/>
                        <a:cs typeface="+mn-cs"/>
                      </a:endParaRPr>
                    </a:p>
                  </a:txBody>
                  <a:tcPr/>
                </a:tc>
                <a:tc>
                  <a:txBody>
                    <a:bodyPr/>
                    <a:lstStyle/>
                    <a:p>
                      <a:endParaRPr lang="nb-NO" sz="1400" dirty="0" smtClean="0"/>
                    </a:p>
                    <a:p>
                      <a:endParaRPr lang="nb-NO" sz="1400" dirty="0" smtClean="0"/>
                    </a:p>
                    <a:p>
                      <a:r>
                        <a:rPr lang="nb-NO" sz="1400" baseline="0" dirty="0" smtClean="0"/>
                        <a:t>06/2015</a:t>
                      </a:r>
                    </a:p>
                    <a:p>
                      <a:r>
                        <a:rPr lang="nb-NO" sz="1400" dirty="0" smtClean="0"/>
                        <a:t>02/2015</a:t>
                      </a:r>
                    </a:p>
                    <a:p>
                      <a:endParaRPr lang="nb-NO" sz="1400" dirty="0" smtClean="0"/>
                    </a:p>
                    <a:p>
                      <a:r>
                        <a:rPr lang="nb-NO" sz="1400" dirty="0" smtClean="0"/>
                        <a:t>06/2015</a:t>
                      </a:r>
                    </a:p>
                    <a:p>
                      <a:endParaRPr lang="nb-NO" dirty="0"/>
                    </a:p>
                  </a:txBody>
                  <a:tcPr/>
                </a:tc>
                <a:tc>
                  <a:txBody>
                    <a:bodyPr/>
                    <a:lstStyle/>
                    <a:p>
                      <a:endParaRPr lang="nb-NO" sz="1400" dirty="0"/>
                    </a:p>
                  </a:txBody>
                  <a:tcPr/>
                </a:tc>
              </a:tr>
            </a:tbl>
          </a:graphicData>
        </a:graphic>
      </p:graphicFrame>
      <p:pic>
        <p:nvPicPr>
          <p:cNvPr id="9" name="Bilde 8" descr="ERKlogo.wmf"/>
          <p:cNvPicPr/>
          <p:nvPr/>
        </p:nvPicPr>
        <p:blipFill>
          <a:blip r:embed="rId3" cstate="print"/>
          <a:stretch>
            <a:fillRect/>
          </a:stretch>
        </p:blipFill>
        <p:spPr>
          <a:xfrm>
            <a:off x="8100393" y="332657"/>
            <a:ext cx="687705" cy="812800"/>
          </a:xfrm>
          <a:prstGeom prst="rect">
            <a:avLst/>
          </a:prstGeom>
        </p:spPr>
      </p:pic>
      <p:pic>
        <p:nvPicPr>
          <p:cNvPr id="10" name="Bilde 9" descr="RIhjulfarger.wmf"/>
          <p:cNvPicPr/>
          <p:nvPr/>
        </p:nvPicPr>
        <p:blipFill>
          <a:blip r:embed="rId4" cstate="print"/>
          <a:stretch>
            <a:fillRect/>
          </a:stretch>
        </p:blipFill>
        <p:spPr>
          <a:xfrm>
            <a:off x="323529" y="297592"/>
            <a:ext cx="890905" cy="899160"/>
          </a:xfrm>
          <a:prstGeom prst="rect">
            <a:avLst/>
          </a:prstGeom>
        </p:spPr>
      </p:pic>
    </p:spTree>
    <p:extLst>
      <p:ext uri="{BB962C8B-B14F-4D97-AF65-F5344CB8AC3E}">
        <p14:creationId xmlns="" xmlns:p14="http://schemas.microsoft.com/office/powerpoint/2010/main" val="4135973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nb-NO" dirty="0"/>
          </a:p>
        </p:txBody>
      </p:sp>
      <p:sp>
        <p:nvSpPr>
          <p:cNvPr id="3" name="Subtitle 2"/>
          <p:cNvSpPr>
            <a:spLocks noGrp="1"/>
          </p:cNvSpPr>
          <p:nvPr>
            <p:ph type="subTitle" idx="1"/>
          </p:nvPr>
        </p:nvSpPr>
        <p:spPr/>
        <p:txBody>
          <a:bodyPr/>
          <a:lstStyle/>
          <a:p>
            <a:endParaRPr lang="nb-NO"/>
          </a:p>
        </p:txBody>
      </p:sp>
      <p:sp>
        <p:nvSpPr>
          <p:cNvPr id="4" name="Tittel 1"/>
          <p:cNvSpPr txBox="1">
            <a:spLocks/>
          </p:cNvSpPr>
          <p:nvPr/>
        </p:nvSpPr>
        <p:spPr>
          <a:xfrm>
            <a:off x="457200" y="116632"/>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b-NO" sz="3600" b="1" i="0" u="none" strike="noStrike" kern="1200" cap="none" spc="0" normalizeH="0" baseline="0" noProof="0" dirty="0" smtClean="0">
                <a:ln>
                  <a:noFill/>
                </a:ln>
                <a:solidFill>
                  <a:srgbClr val="FFC300"/>
                </a:solidFill>
                <a:effectLst/>
                <a:uLnTx/>
                <a:uFillTx/>
                <a:latin typeface="+mj-lt"/>
                <a:ea typeface="+mj-ea"/>
                <a:cs typeface="+mj-cs"/>
              </a:rPr>
              <a:t>Plan Kommunikasjonskomitéen (1)</a:t>
            </a:r>
            <a:endParaRPr kumimoji="0" lang="nb-NO" sz="3600" b="1" i="0" u="none" strike="noStrike" kern="1200" cap="none" spc="0" normalizeH="0" baseline="0" noProof="0" dirty="0">
              <a:ln>
                <a:noFill/>
              </a:ln>
              <a:solidFill>
                <a:srgbClr val="FFC300"/>
              </a:solidFill>
              <a:effectLst/>
              <a:uLnTx/>
              <a:uFillTx/>
              <a:latin typeface="+mj-lt"/>
              <a:ea typeface="+mj-ea"/>
              <a:cs typeface="+mj-cs"/>
            </a:endParaRPr>
          </a:p>
        </p:txBody>
      </p:sp>
      <p:graphicFrame>
        <p:nvGraphicFramePr>
          <p:cNvPr id="5" name="Plassholder for innhold 3"/>
          <p:cNvGraphicFramePr>
            <a:graphicFrameLocks/>
          </p:cNvGraphicFramePr>
          <p:nvPr>
            <p:extLst>
              <p:ext uri="{D42A27DB-BD31-4B8C-83A1-F6EECF244321}">
                <p14:modId xmlns:p14="http://schemas.microsoft.com/office/powerpoint/2010/main" xmlns="" val="526695310"/>
              </p:ext>
            </p:extLst>
          </p:nvPr>
        </p:nvGraphicFramePr>
        <p:xfrm>
          <a:off x="467544" y="1484785"/>
          <a:ext cx="8280920" cy="5255994"/>
        </p:xfrm>
        <a:graphic>
          <a:graphicData uri="http://schemas.openxmlformats.org/drawingml/2006/table">
            <a:tbl>
              <a:tblPr firstRow="1" bandRow="1">
                <a:tableStyleId>{5C22544A-7EE6-4342-B048-85BDC9FD1C3A}</a:tableStyleId>
              </a:tblPr>
              <a:tblGrid>
                <a:gridCol w="8280920"/>
              </a:tblGrid>
              <a:tr h="301439">
                <a:tc>
                  <a:txBody>
                    <a:bodyPr/>
                    <a:lstStyle/>
                    <a:p>
                      <a:r>
                        <a:rPr lang="nb-NO" sz="1400" dirty="0" smtClean="0"/>
                        <a:t>Aktiviteter 2015- 17</a:t>
                      </a:r>
                      <a:endParaRPr lang="nb-NO" sz="1400" dirty="0"/>
                    </a:p>
                  </a:txBody>
                  <a:tcPr/>
                </a:tc>
              </a:tr>
              <a:tr h="1937362">
                <a:tc>
                  <a:txBody>
                    <a:bodyPr/>
                    <a:lstStyle/>
                    <a:p>
                      <a:pPr marL="0" lvl="0" indent="0">
                        <a:lnSpc>
                          <a:spcPct val="115000"/>
                        </a:lnSpc>
                        <a:spcAft>
                          <a:spcPts val="0"/>
                        </a:spcAft>
                        <a:buFont typeface="Symbol"/>
                        <a:buNone/>
                      </a:pPr>
                      <a:r>
                        <a:rPr lang="nb-NO" sz="1400" b="1" dirty="0" smtClean="0">
                          <a:effectLst/>
                          <a:latin typeface="+mn-lt"/>
                          <a:ea typeface="Calibri"/>
                          <a:cs typeface="Times New Roman"/>
                        </a:rPr>
                        <a:t>Hjemmesiden</a:t>
                      </a:r>
                    </a:p>
                    <a:p>
                      <a:pPr marL="342900" lvl="0" indent="-342900">
                        <a:lnSpc>
                          <a:spcPct val="115000"/>
                        </a:lnSpc>
                        <a:spcAft>
                          <a:spcPts val="0"/>
                        </a:spcAft>
                        <a:buFont typeface="Symbol"/>
                        <a:buChar char=""/>
                      </a:pPr>
                      <a:r>
                        <a:rPr lang="nb-NO" sz="1400" dirty="0" smtClean="0">
                          <a:effectLst/>
                          <a:latin typeface="+mn-lt"/>
                          <a:ea typeface="Calibri"/>
                          <a:cs typeface="Times New Roman"/>
                        </a:rPr>
                        <a:t>Det blir en hovedoppgave å få konvertert </a:t>
                      </a:r>
                      <a:r>
                        <a:rPr lang="nb-NO" sz="1400" dirty="0" err="1" smtClean="0">
                          <a:effectLst/>
                          <a:latin typeface="+mn-lt"/>
                          <a:ea typeface="Calibri"/>
                          <a:cs typeface="Times New Roman"/>
                        </a:rPr>
                        <a:t>gml</a:t>
                      </a:r>
                      <a:r>
                        <a:rPr lang="nb-NO" sz="1400" dirty="0" smtClean="0">
                          <a:effectLst/>
                          <a:latin typeface="+mn-lt"/>
                          <a:ea typeface="Calibri"/>
                          <a:cs typeface="Times New Roman"/>
                        </a:rPr>
                        <a:t> </a:t>
                      </a:r>
                      <a:r>
                        <a:rPr lang="nb-NO" sz="1400" dirty="0" err="1" smtClean="0">
                          <a:effectLst/>
                          <a:latin typeface="+mn-lt"/>
                          <a:ea typeface="Calibri"/>
                          <a:cs typeface="Times New Roman"/>
                        </a:rPr>
                        <a:t>web-side</a:t>
                      </a:r>
                      <a:r>
                        <a:rPr lang="nb-NO" sz="1400" dirty="0" smtClean="0">
                          <a:effectLst/>
                          <a:latin typeface="+mn-lt"/>
                          <a:ea typeface="Calibri"/>
                          <a:cs typeface="Times New Roman"/>
                        </a:rPr>
                        <a:t> til nytt format innen 1.7.2015</a:t>
                      </a:r>
                    </a:p>
                    <a:p>
                      <a:pPr marL="342900" lvl="0" indent="-342900">
                        <a:lnSpc>
                          <a:spcPct val="115000"/>
                        </a:lnSpc>
                        <a:spcAft>
                          <a:spcPts val="0"/>
                        </a:spcAft>
                        <a:buFont typeface="Symbol"/>
                        <a:buChar char=""/>
                      </a:pPr>
                      <a:r>
                        <a:rPr lang="nb-NO" sz="1400" dirty="0" smtClean="0">
                          <a:effectLst/>
                          <a:latin typeface="+mn-lt"/>
                          <a:ea typeface="Calibri"/>
                          <a:cs typeface="Times New Roman"/>
                        </a:rPr>
                        <a:t>Hjemmesiden vil bli kontinuerlig oppdatert og forbedret takket være Arvids innsats.</a:t>
                      </a:r>
                    </a:p>
                    <a:p>
                      <a:pPr marL="342900" lvl="0" indent="-342900">
                        <a:lnSpc>
                          <a:spcPct val="115000"/>
                        </a:lnSpc>
                        <a:spcAft>
                          <a:spcPts val="0"/>
                        </a:spcAft>
                        <a:buFont typeface="Symbol"/>
                        <a:buChar char=""/>
                      </a:pPr>
                      <a:r>
                        <a:rPr lang="nb-NO" sz="1400" dirty="0" smtClean="0">
                          <a:effectLst/>
                          <a:latin typeface="+mn-lt"/>
                          <a:ea typeface="Calibri"/>
                          <a:cs typeface="Times New Roman"/>
                        </a:rPr>
                        <a:t>Opprustning av medlemslister, nye bilder, ”skills”,</a:t>
                      </a:r>
                      <a:r>
                        <a:rPr lang="nb-NO" sz="1400" baseline="0" dirty="0" smtClean="0">
                          <a:effectLst/>
                          <a:latin typeface="+mn-lt"/>
                          <a:ea typeface="Calibri"/>
                          <a:cs typeface="Times New Roman"/>
                        </a:rPr>
                        <a:t> navn på ledsager, oppdat. adr/Tel/Epost ( Medlemmene)</a:t>
                      </a:r>
                      <a:endParaRPr lang="nb-NO" sz="1400" dirty="0" smtClean="0">
                        <a:effectLst/>
                        <a:latin typeface="+mn-lt"/>
                        <a:ea typeface="Calibri"/>
                        <a:cs typeface="Times New Roman"/>
                      </a:endParaRPr>
                    </a:p>
                    <a:p>
                      <a:pPr marL="342900" lvl="0" indent="-342900">
                        <a:lnSpc>
                          <a:spcPct val="115000"/>
                        </a:lnSpc>
                        <a:spcAft>
                          <a:spcPts val="0"/>
                        </a:spcAft>
                        <a:buFont typeface="Symbol"/>
                        <a:buChar char=""/>
                      </a:pPr>
                      <a:r>
                        <a:rPr lang="nb-NO" sz="1400" dirty="0" smtClean="0">
                          <a:effectLst/>
                          <a:latin typeface="+mn-lt"/>
                          <a:ea typeface="Calibri"/>
                          <a:cs typeface="Times New Roman"/>
                        </a:rPr>
                        <a:t>Komiteledere oppfordres til å bli mer aktive bidragsytere til hjemmesiden.(Les: ”Nyheter”)</a:t>
                      </a:r>
                      <a:br>
                        <a:rPr lang="nb-NO" sz="1400" dirty="0" smtClean="0">
                          <a:effectLst/>
                          <a:latin typeface="+mn-lt"/>
                          <a:ea typeface="Calibri"/>
                          <a:cs typeface="Times New Roman"/>
                        </a:rPr>
                      </a:br>
                      <a:r>
                        <a:rPr lang="nb-NO" sz="1400" dirty="0" smtClean="0">
                          <a:effectLst/>
                          <a:latin typeface="+mn-lt"/>
                          <a:ea typeface="Calibri"/>
                          <a:cs typeface="Times New Roman"/>
                        </a:rPr>
                        <a:t>Arvid bør minne </a:t>
                      </a:r>
                      <a:r>
                        <a:rPr lang="nb-NO" sz="1400" dirty="0" err="1" smtClean="0">
                          <a:effectLst/>
                          <a:latin typeface="+mn-lt"/>
                          <a:ea typeface="Calibri"/>
                          <a:cs typeface="Times New Roman"/>
                        </a:rPr>
                        <a:t>komitelederne</a:t>
                      </a:r>
                      <a:r>
                        <a:rPr lang="nb-NO" sz="1400" dirty="0" smtClean="0">
                          <a:effectLst/>
                          <a:latin typeface="+mn-lt"/>
                          <a:ea typeface="Calibri"/>
                          <a:cs typeface="Times New Roman"/>
                        </a:rPr>
                        <a:t> på dette hvert år.</a:t>
                      </a:r>
                    </a:p>
                    <a:p>
                      <a:pPr marL="342900" lvl="0" indent="-342900">
                        <a:lnSpc>
                          <a:spcPct val="115000"/>
                        </a:lnSpc>
                        <a:spcAft>
                          <a:spcPts val="0"/>
                        </a:spcAft>
                        <a:buFont typeface="Symbol"/>
                        <a:buChar char=""/>
                      </a:pPr>
                      <a:r>
                        <a:rPr lang="nb-NO" sz="1400" dirty="0" smtClean="0">
                          <a:effectLst/>
                          <a:latin typeface="+mn-lt"/>
                          <a:ea typeface="Calibri"/>
                          <a:cs typeface="Times New Roman"/>
                        </a:rPr>
                        <a:t>Etablering av historisk informasjon er i</a:t>
                      </a:r>
                      <a:r>
                        <a:rPr lang="nb-NO" sz="1400" baseline="0" dirty="0" smtClean="0">
                          <a:effectLst/>
                          <a:latin typeface="+mn-lt"/>
                          <a:ea typeface="Calibri"/>
                          <a:cs typeface="Times New Roman"/>
                        </a:rPr>
                        <a:t> gang, Arvid har gjort en jobb her.</a:t>
                      </a:r>
                      <a:endParaRPr lang="nb-NO" sz="1400" dirty="0" smtClean="0">
                        <a:effectLst/>
                        <a:latin typeface="+mn-lt"/>
                        <a:ea typeface="Calibri"/>
                        <a:cs typeface="Times New Roman"/>
                      </a:endParaRPr>
                    </a:p>
                    <a:p>
                      <a:pPr marL="342900" lvl="0" indent="-342900">
                        <a:lnSpc>
                          <a:spcPct val="115000"/>
                        </a:lnSpc>
                        <a:spcAft>
                          <a:spcPts val="0"/>
                        </a:spcAft>
                        <a:buFont typeface="Symbol"/>
                        <a:buChar char=""/>
                      </a:pPr>
                      <a:r>
                        <a:rPr lang="nb-NO" sz="1400" dirty="0" smtClean="0">
                          <a:effectLst/>
                          <a:latin typeface="+mn-lt"/>
                          <a:ea typeface="Calibri"/>
                          <a:cs typeface="Times New Roman"/>
                        </a:rPr>
                        <a:t>Fortsatt ukentlig påminnelse om 3-minutt og kjøkkentjeneste  (Arvid).</a:t>
                      </a:r>
                    </a:p>
                  </a:txBody>
                  <a:tcPr/>
                </a:tc>
              </a:tr>
              <a:tr h="2069377">
                <a:tc>
                  <a:txBody>
                    <a:bodyPr/>
                    <a:lstStyle/>
                    <a:p>
                      <a:pPr>
                        <a:lnSpc>
                          <a:spcPct val="115000"/>
                        </a:lnSpc>
                        <a:spcBef>
                          <a:spcPts val="1200"/>
                        </a:spcBef>
                        <a:spcAft>
                          <a:spcPts val="300"/>
                        </a:spcAft>
                      </a:pPr>
                      <a:r>
                        <a:rPr lang="nb-NO" sz="1400" b="1" kern="1600" dirty="0" smtClean="0">
                          <a:effectLst/>
                          <a:latin typeface="+mn-lt"/>
                          <a:ea typeface="Times New Roman"/>
                        </a:rPr>
                        <a:t>Sosiale medier</a:t>
                      </a:r>
                    </a:p>
                    <a:p>
                      <a:pPr marL="342900" lvl="0" indent="-342900">
                        <a:lnSpc>
                          <a:spcPct val="115000"/>
                        </a:lnSpc>
                        <a:spcAft>
                          <a:spcPts val="0"/>
                        </a:spcAft>
                        <a:buFont typeface="Symbol"/>
                        <a:buChar char=""/>
                        <a:tabLst>
                          <a:tab pos="408305" algn="l"/>
                          <a:tab pos="449580" algn="l"/>
                        </a:tabLst>
                      </a:pPr>
                      <a:r>
                        <a:rPr lang="nb-NO" sz="1400" dirty="0" smtClean="0">
                          <a:effectLst/>
                          <a:latin typeface="+mn-lt"/>
                          <a:ea typeface="Calibri"/>
                          <a:cs typeface="Times New Roman"/>
                        </a:rPr>
                        <a:t>Klubbens satsing på sosiale medier bør moderniseres og forbedres  (Erik).</a:t>
                      </a:r>
                    </a:p>
                    <a:p>
                      <a:pPr marL="342900" lvl="0" indent="-342900">
                        <a:lnSpc>
                          <a:spcPct val="115000"/>
                        </a:lnSpc>
                        <a:spcAft>
                          <a:spcPts val="0"/>
                        </a:spcAft>
                        <a:buFont typeface="Symbol"/>
                        <a:buChar char=""/>
                        <a:tabLst>
                          <a:tab pos="408305" algn="l"/>
                          <a:tab pos="449580" algn="l"/>
                        </a:tabLst>
                      </a:pPr>
                      <a:r>
                        <a:rPr lang="nb-NO" sz="1400" dirty="0" smtClean="0">
                          <a:effectLst/>
                          <a:latin typeface="+mn-lt"/>
                          <a:ea typeface="Calibri"/>
                          <a:cs typeface="Times New Roman"/>
                        </a:rPr>
                        <a:t>Bildemateriell tilføres av Peter når det er aktuelt.</a:t>
                      </a:r>
                    </a:p>
                    <a:p>
                      <a:pPr marL="342900" lvl="0" indent="-342900">
                        <a:lnSpc>
                          <a:spcPct val="115000"/>
                        </a:lnSpc>
                        <a:spcAft>
                          <a:spcPts val="0"/>
                        </a:spcAft>
                        <a:buFont typeface="Symbol"/>
                        <a:buChar char=""/>
                        <a:tabLst>
                          <a:tab pos="408305" algn="l"/>
                          <a:tab pos="449580" algn="l"/>
                        </a:tabLst>
                      </a:pPr>
                      <a:r>
                        <a:rPr lang="nb-NO" sz="1400" dirty="0" smtClean="0">
                          <a:effectLst/>
                          <a:latin typeface="+mn-lt"/>
                          <a:ea typeface="Calibri"/>
                          <a:cs typeface="Times New Roman"/>
                        </a:rPr>
                        <a:t>Publisering av jazzkonsert og andre utadvendte aktiviteter</a:t>
                      </a:r>
                      <a:r>
                        <a:rPr lang="nb-NO" sz="1400" baseline="0" dirty="0" smtClean="0">
                          <a:effectLst/>
                          <a:latin typeface="+mn-lt"/>
                          <a:ea typeface="Calibri"/>
                          <a:cs typeface="Times New Roman"/>
                        </a:rPr>
                        <a:t> er viktig her.</a:t>
                      </a:r>
                      <a:endParaRPr lang="nb-NO" sz="1400" dirty="0" smtClean="0">
                        <a:effectLst/>
                        <a:latin typeface="+mn-lt"/>
                        <a:ea typeface="Calibri"/>
                        <a:cs typeface="Times New Roman"/>
                      </a:endParaRPr>
                    </a:p>
                    <a:p>
                      <a:pPr marL="342900" lvl="0" indent="-342900">
                        <a:lnSpc>
                          <a:spcPct val="115000"/>
                        </a:lnSpc>
                        <a:spcAft>
                          <a:spcPts val="0"/>
                        </a:spcAft>
                        <a:buFont typeface="Symbol"/>
                        <a:buChar char=""/>
                        <a:tabLst>
                          <a:tab pos="408305" algn="l"/>
                          <a:tab pos="449580" algn="l"/>
                        </a:tabLst>
                      </a:pPr>
                      <a:r>
                        <a:rPr lang="nb-NO" sz="1400" dirty="0" smtClean="0">
                          <a:effectLst/>
                          <a:latin typeface="+mn-lt"/>
                          <a:ea typeface="Calibri"/>
                          <a:cs typeface="Times New Roman"/>
                        </a:rPr>
                        <a:t>Klubbens medlemmer bør i økende grad sette seg inn i/ ta i bruk sosiale medier .</a:t>
                      </a:r>
                    </a:p>
                    <a:p>
                      <a:pPr marL="342900" lvl="0" indent="-342900">
                        <a:lnSpc>
                          <a:spcPct val="115000"/>
                        </a:lnSpc>
                        <a:spcAft>
                          <a:spcPts val="0"/>
                        </a:spcAft>
                        <a:buFont typeface="Symbol"/>
                        <a:buChar char=""/>
                        <a:tabLst>
                          <a:tab pos="408305" algn="l"/>
                          <a:tab pos="449580" algn="l"/>
                        </a:tabLst>
                      </a:pPr>
                      <a:r>
                        <a:rPr lang="nb-NO" sz="1400" dirty="0" smtClean="0">
                          <a:effectLst/>
                          <a:latin typeface="+mn-lt"/>
                          <a:ea typeface="Calibri"/>
                          <a:cs typeface="Times New Roman"/>
                        </a:rPr>
                        <a:t>Instruks</a:t>
                      </a:r>
                      <a:r>
                        <a:rPr lang="nb-NO" sz="1400" baseline="0" dirty="0" smtClean="0">
                          <a:effectLst/>
                          <a:latin typeface="+mn-lt"/>
                          <a:ea typeface="Calibri"/>
                          <a:cs typeface="Times New Roman"/>
                        </a:rPr>
                        <a:t> i bruk av Linked-in, FB, osv. av Erik B. Høsten 2014 / våren 2015.</a:t>
                      </a:r>
                    </a:p>
                    <a:p>
                      <a:pPr marL="342900" lvl="0" indent="-342900">
                        <a:lnSpc>
                          <a:spcPct val="115000"/>
                        </a:lnSpc>
                        <a:spcAft>
                          <a:spcPts val="0"/>
                        </a:spcAft>
                        <a:buFont typeface="Symbol"/>
                        <a:buChar char=""/>
                        <a:tabLst>
                          <a:tab pos="408305" algn="l"/>
                          <a:tab pos="449580" algn="l"/>
                        </a:tabLst>
                      </a:pPr>
                      <a:r>
                        <a:rPr lang="nb-NO" sz="1400" baseline="0" dirty="0" smtClean="0">
                          <a:effectLst/>
                          <a:latin typeface="+mn-lt"/>
                          <a:ea typeface="Calibri"/>
                          <a:cs typeface="Times New Roman"/>
                        </a:rPr>
                        <a:t>Gjerne et foredrag som involverer bruk av sosiale medier i klubben en gang i året.</a:t>
                      </a:r>
                      <a:endParaRPr lang="nb-NO" sz="1400" dirty="0" smtClean="0">
                        <a:effectLst/>
                        <a:latin typeface="+mn-lt"/>
                        <a:ea typeface="Calibri"/>
                        <a:cs typeface="Times New Roman"/>
                      </a:endParaRPr>
                    </a:p>
                    <a:p>
                      <a:pPr marL="0" marR="0" lvl="0" indent="0" algn="l" defTabSz="914400" rtl="0" eaLnBrk="1" fontAlgn="auto" latinLnBrk="0" hangingPunct="1">
                        <a:lnSpc>
                          <a:spcPct val="115000"/>
                        </a:lnSpc>
                        <a:spcBef>
                          <a:spcPts val="0"/>
                        </a:spcBef>
                        <a:spcAft>
                          <a:spcPts val="0"/>
                        </a:spcAft>
                        <a:buClrTx/>
                        <a:buSzTx/>
                        <a:buFont typeface="Symbol"/>
                        <a:buNone/>
                        <a:tabLst>
                          <a:tab pos="408305" algn="l"/>
                          <a:tab pos="449580" algn="l"/>
                        </a:tabLst>
                        <a:defRPr/>
                      </a:pPr>
                      <a:endParaRPr lang="nb-NO" sz="1400" kern="1200" dirty="0" smtClean="0">
                        <a:solidFill>
                          <a:schemeClr val="dk1"/>
                        </a:solidFill>
                        <a:effectLst/>
                        <a:latin typeface="+mn-lt"/>
                        <a:ea typeface="+mn-ea"/>
                        <a:cs typeface="+mn-cs"/>
                      </a:endParaRPr>
                    </a:p>
                  </a:txBody>
                  <a:tcPr/>
                </a:tc>
              </a:tr>
              <a:tr h="804390">
                <a:tc>
                  <a:txBody>
                    <a:bodyPr/>
                    <a:lstStyle/>
                    <a:p>
                      <a:pPr marL="0" marR="0" lvl="0" indent="0" algn="l" defTabSz="914400" rtl="0" eaLnBrk="1" fontAlgn="auto" latinLnBrk="0" hangingPunct="1">
                        <a:lnSpc>
                          <a:spcPct val="115000"/>
                        </a:lnSpc>
                        <a:spcBef>
                          <a:spcPts val="0"/>
                        </a:spcBef>
                        <a:spcAft>
                          <a:spcPts val="0"/>
                        </a:spcAft>
                        <a:buClrTx/>
                        <a:buSzTx/>
                        <a:buFont typeface="Symbol"/>
                        <a:buNone/>
                        <a:tabLst>
                          <a:tab pos="408305" algn="l"/>
                          <a:tab pos="449580" algn="l"/>
                        </a:tabLst>
                        <a:defRPr/>
                      </a:pPr>
                      <a:r>
                        <a:rPr lang="nb-NO" sz="1400" kern="1200" dirty="0" smtClean="0">
                          <a:solidFill>
                            <a:schemeClr val="dk1"/>
                          </a:solidFill>
                          <a:effectLst/>
                          <a:latin typeface="+mn-lt"/>
                          <a:ea typeface="+mn-ea"/>
                          <a:cs typeface="+mn-cs"/>
                        </a:rPr>
                        <a:t>(fortsettes neste side)</a:t>
                      </a:r>
                    </a:p>
                  </a:txBody>
                  <a:tcPr/>
                </a:tc>
              </a:tr>
            </a:tbl>
          </a:graphicData>
        </a:graphic>
      </p:graphicFrame>
      <p:pic>
        <p:nvPicPr>
          <p:cNvPr id="6" name="Bilde 8" descr="ERKlogo.wmf"/>
          <p:cNvPicPr/>
          <p:nvPr/>
        </p:nvPicPr>
        <p:blipFill>
          <a:blip r:embed="rId2" cstate="print"/>
          <a:stretch>
            <a:fillRect/>
          </a:stretch>
        </p:blipFill>
        <p:spPr>
          <a:xfrm>
            <a:off x="8100393" y="332657"/>
            <a:ext cx="687705" cy="812800"/>
          </a:xfrm>
          <a:prstGeom prst="rect">
            <a:avLst/>
          </a:prstGeom>
        </p:spPr>
      </p:pic>
      <p:pic>
        <p:nvPicPr>
          <p:cNvPr id="7" name="Bilde 9" descr="RIhjulfarger.wmf"/>
          <p:cNvPicPr/>
          <p:nvPr/>
        </p:nvPicPr>
        <p:blipFill>
          <a:blip r:embed="rId3" cstate="print"/>
          <a:stretch>
            <a:fillRect/>
          </a:stretch>
        </p:blipFill>
        <p:spPr>
          <a:xfrm>
            <a:off x="323529" y="297592"/>
            <a:ext cx="890905" cy="899160"/>
          </a:xfrm>
          <a:prstGeom prst="rect">
            <a:avLst/>
          </a:prstGeom>
        </p:spPr>
      </p:pic>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12852</TotalTime>
  <Words>2927</Words>
  <Application>Microsoft Office PowerPoint</Application>
  <PresentationFormat>Skjermfremvisning (4:3)</PresentationFormat>
  <Paragraphs>398</Paragraphs>
  <Slides>16</Slides>
  <Notes>14</Notes>
  <HiddenSlides>0</HiddenSlides>
  <MMClips>0</MMClips>
  <ScaleCrop>false</ScaleCrop>
  <HeadingPairs>
    <vt:vector size="4" baseType="variant">
      <vt:variant>
        <vt:lpstr>Tema</vt:lpstr>
      </vt:variant>
      <vt:variant>
        <vt:i4>1</vt:i4>
      </vt:variant>
      <vt:variant>
        <vt:lpstr>Lysbildetitler</vt:lpstr>
      </vt:variant>
      <vt:variant>
        <vt:i4>16</vt:i4>
      </vt:variant>
    </vt:vector>
  </HeadingPairs>
  <TitlesOfParts>
    <vt:vector size="17" baseType="lpstr">
      <vt:lpstr>Office-tema</vt:lpstr>
      <vt:lpstr>Eiksmarka Rotaryklubb</vt:lpstr>
      <vt:lpstr>Mål for ERK</vt:lpstr>
      <vt:lpstr>Klubbplan - de fire satsingsområdene </vt:lpstr>
      <vt:lpstr>Mål Medlemskapskomitéen</vt:lpstr>
      <vt:lpstr>Plan Medlemskapskomitéen</vt:lpstr>
      <vt:lpstr>Mål Serviceprosjektkomitéen</vt:lpstr>
      <vt:lpstr>Plan Serviceprosjektkomitéen</vt:lpstr>
      <vt:lpstr>Plan Serviceprosjektkomitéen</vt:lpstr>
      <vt:lpstr>Lysbilde 9</vt:lpstr>
      <vt:lpstr>Lysbilde 10</vt:lpstr>
      <vt:lpstr>Mål TRF-komitéen</vt:lpstr>
      <vt:lpstr>Plan TRF-komitéen</vt:lpstr>
      <vt:lpstr>Mål Hus- og Festkomitéen</vt:lpstr>
      <vt:lpstr>Plan Hus- og Festkomitéen</vt:lpstr>
      <vt:lpstr>Mål Styret/klubbadministrasjon</vt:lpstr>
      <vt:lpstr>Plan Styret/klubbadministrasjonen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Per</dc:creator>
  <cp:lastModifiedBy>Arvid</cp:lastModifiedBy>
  <cp:revision>179</cp:revision>
  <cp:lastPrinted>2013-08-12T21:48:02Z</cp:lastPrinted>
  <dcterms:created xsi:type="dcterms:W3CDTF">2011-09-25T19:48:23Z</dcterms:created>
  <dcterms:modified xsi:type="dcterms:W3CDTF">2015-02-11T22:06:23Z</dcterms:modified>
</cp:coreProperties>
</file>